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258" r:id="rId3"/>
    <p:sldId id="265" r:id="rId4"/>
    <p:sldId id="271" r:id="rId5"/>
    <p:sldId id="275" r:id="rId6"/>
    <p:sldId id="267" r:id="rId7"/>
    <p:sldId id="273" r:id="rId8"/>
    <p:sldId id="274" r:id="rId9"/>
    <p:sldId id="259" r:id="rId10"/>
    <p:sldId id="263" r:id="rId11"/>
    <p:sldId id="264" r:id="rId12"/>
    <p:sldId id="277" r:id="rId13"/>
    <p:sldId id="261" r:id="rId14"/>
    <p:sldId id="262" r:id="rId15"/>
    <p:sldId id="268" r:id="rId16"/>
    <p:sldId id="315" r:id="rId17"/>
    <p:sldId id="278" r:id="rId18"/>
    <p:sldId id="270" r:id="rId19"/>
    <p:sldId id="257" r:id="rId20"/>
    <p:sldId id="266" r:id="rId21"/>
    <p:sldId id="260" r:id="rId22"/>
    <p:sldId id="276" r:id="rId23"/>
    <p:sldId id="272" r:id="rId24"/>
    <p:sldId id="279" r:id="rId25"/>
    <p:sldId id="280" r:id="rId26"/>
    <p:sldId id="281" r:id="rId27"/>
    <p:sldId id="282" r:id="rId28"/>
    <p:sldId id="285" r:id="rId29"/>
    <p:sldId id="297" r:id="rId30"/>
    <p:sldId id="283" r:id="rId31"/>
    <p:sldId id="287" r:id="rId32"/>
    <p:sldId id="288" r:id="rId33"/>
    <p:sldId id="284" r:id="rId34"/>
    <p:sldId id="289" r:id="rId35"/>
    <p:sldId id="290" r:id="rId36"/>
    <p:sldId id="292" r:id="rId37"/>
    <p:sldId id="293" r:id="rId38"/>
    <p:sldId id="298" r:id="rId39"/>
    <p:sldId id="295" r:id="rId40"/>
    <p:sldId id="294" r:id="rId41"/>
    <p:sldId id="296" r:id="rId42"/>
    <p:sldId id="291" r:id="rId43"/>
    <p:sldId id="299" r:id="rId44"/>
    <p:sldId id="300" r:id="rId45"/>
    <p:sldId id="301" r:id="rId46"/>
    <p:sldId id="302" r:id="rId47"/>
    <p:sldId id="303" r:id="rId48"/>
    <p:sldId id="305" r:id="rId49"/>
    <p:sldId id="314" r:id="rId50"/>
    <p:sldId id="304" r:id="rId51"/>
    <p:sldId id="308" r:id="rId52"/>
    <p:sldId id="307" r:id="rId53"/>
    <p:sldId id="306" r:id="rId54"/>
    <p:sldId id="309" r:id="rId55"/>
    <p:sldId id="310" r:id="rId56"/>
    <p:sldId id="312" r:id="rId57"/>
    <p:sldId id="31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32" autoAdjust="0"/>
  </p:normalViewPr>
  <p:slideViewPr>
    <p:cSldViewPr>
      <p:cViewPr varScale="1">
        <p:scale>
          <a:sx n="89" d="100"/>
          <a:sy n="89" d="100"/>
        </p:scale>
        <p:origin x="-9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C32B3DA-254D-4196-A845-37F219375965}" type="datetimeFigureOut">
              <a:rPr lang="en-US" smtClean="0"/>
              <a:pPr/>
              <a:t>8/19/20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374A0A0-03FC-447A-A7E4-2C1EFB4DFB1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32B3DA-254D-4196-A845-37F219375965}" type="datetimeFigureOut">
              <a:rPr lang="en-US" smtClean="0"/>
              <a:pPr/>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4A0A0-03FC-447A-A7E4-2C1EFB4DFB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32B3DA-254D-4196-A845-37F219375965}" type="datetimeFigureOut">
              <a:rPr lang="en-US" smtClean="0"/>
              <a:pPr/>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4A0A0-03FC-447A-A7E4-2C1EFB4DFB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C32B3DA-254D-4196-A845-37F219375965}" type="datetimeFigureOut">
              <a:rPr lang="en-US" smtClean="0"/>
              <a:pPr/>
              <a:t>8/19/20</a:t>
            </a:fld>
            <a:endParaRPr lang="en-US"/>
          </a:p>
        </p:txBody>
      </p:sp>
      <p:sp>
        <p:nvSpPr>
          <p:cNvPr id="9" name="Slide Number Placeholder 8"/>
          <p:cNvSpPr>
            <a:spLocks noGrp="1"/>
          </p:cNvSpPr>
          <p:nvPr>
            <p:ph type="sldNum" sz="quarter" idx="15"/>
          </p:nvPr>
        </p:nvSpPr>
        <p:spPr/>
        <p:txBody>
          <a:bodyPr rtlCol="0"/>
          <a:lstStyle/>
          <a:p>
            <a:fld id="{5374A0A0-03FC-447A-A7E4-2C1EFB4DFB1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C32B3DA-254D-4196-A845-37F219375965}" type="datetimeFigureOut">
              <a:rPr lang="en-US" smtClean="0"/>
              <a:pPr/>
              <a:t>8/19/20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374A0A0-03FC-447A-A7E4-2C1EFB4DFB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32B3DA-254D-4196-A845-37F219375965}" type="datetimeFigureOut">
              <a:rPr lang="en-US" smtClean="0"/>
              <a:pPr/>
              <a:t>8/19/20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4A0A0-03FC-447A-A7E4-2C1EFB4DFB1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C32B3DA-254D-4196-A845-37F219375965}" type="datetimeFigureOut">
              <a:rPr lang="en-US" smtClean="0"/>
              <a:pPr/>
              <a:t>8/19/20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4A0A0-03FC-447A-A7E4-2C1EFB4DFB1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C32B3DA-254D-4196-A845-37F219375965}" type="datetimeFigureOut">
              <a:rPr lang="en-US" smtClean="0"/>
              <a:pPr/>
              <a:t>8/19/20</a:t>
            </a:fld>
            <a:endParaRPr lang="en-US"/>
          </a:p>
        </p:txBody>
      </p:sp>
      <p:sp>
        <p:nvSpPr>
          <p:cNvPr id="7" name="Slide Number Placeholder 6"/>
          <p:cNvSpPr>
            <a:spLocks noGrp="1"/>
          </p:cNvSpPr>
          <p:nvPr>
            <p:ph type="sldNum" sz="quarter" idx="11"/>
          </p:nvPr>
        </p:nvSpPr>
        <p:spPr/>
        <p:txBody>
          <a:bodyPr rtlCol="0"/>
          <a:lstStyle/>
          <a:p>
            <a:fld id="{5374A0A0-03FC-447A-A7E4-2C1EFB4DFB1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2B3DA-254D-4196-A845-37F219375965}" type="datetimeFigureOut">
              <a:rPr lang="en-US" smtClean="0"/>
              <a:pPr/>
              <a:t>8/19/20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4A0A0-03FC-447A-A7E4-2C1EFB4DFB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C32B3DA-254D-4196-A845-37F219375965}" type="datetimeFigureOut">
              <a:rPr lang="en-US" smtClean="0"/>
              <a:pPr/>
              <a:t>8/19/20</a:t>
            </a:fld>
            <a:endParaRPr lang="en-US"/>
          </a:p>
        </p:txBody>
      </p:sp>
      <p:sp>
        <p:nvSpPr>
          <p:cNvPr id="22" name="Slide Number Placeholder 21"/>
          <p:cNvSpPr>
            <a:spLocks noGrp="1"/>
          </p:cNvSpPr>
          <p:nvPr>
            <p:ph type="sldNum" sz="quarter" idx="15"/>
          </p:nvPr>
        </p:nvSpPr>
        <p:spPr/>
        <p:txBody>
          <a:bodyPr rtlCol="0"/>
          <a:lstStyle/>
          <a:p>
            <a:fld id="{5374A0A0-03FC-447A-A7E4-2C1EFB4DFB1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C32B3DA-254D-4196-A845-37F219375965}" type="datetimeFigureOut">
              <a:rPr lang="en-US" smtClean="0"/>
              <a:pPr/>
              <a:t>8/19/20</a:t>
            </a:fld>
            <a:endParaRPr lang="en-US"/>
          </a:p>
        </p:txBody>
      </p:sp>
      <p:sp>
        <p:nvSpPr>
          <p:cNvPr id="18" name="Slide Number Placeholder 17"/>
          <p:cNvSpPr>
            <a:spLocks noGrp="1"/>
          </p:cNvSpPr>
          <p:nvPr>
            <p:ph type="sldNum" sz="quarter" idx="11"/>
          </p:nvPr>
        </p:nvSpPr>
        <p:spPr/>
        <p:txBody>
          <a:bodyPr rtlCol="0"/>
          <a:lstStyle/>
          <a:p>
            <a:fld id="{5374A0A0-03FC-447A-A7E4-2C1EFB4DFB1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32B3DA-254D-4196-A845-37F219375965}" type="datetimeFigureOut">
              <a:rPr lang="en-US" smtClean="0"/>
              <a:pPr/>
              <a:t>8/19/20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374A0A0-03FC-447A-A7E4-2C1EFB4DFB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ara.goudsouzian@desale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7.gif"/><Relationship Id="rId4"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 Id="rId3" Type="http://schemas.openxmlformats.org/officeDocument/2006/relationships/image" Target="../media/image6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 Id="rId3" Type="http://schemas.openxmlformats.org/officeDocument/2006/relationships/image" Target="../media/image6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image" Target="../media/image6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7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 Id="rId3"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Cancers</a:t>
            </a:r>
            <a:endParaRPr lang="en-US" dirty="0"/>
          </a:p>
        </p:txBody>
      </p:sp>
      <p:sp>
        <p:nvSpPr>
          <p:cNvPr id="3" name="Subtitle 2"/>
          <p:cNvSpPr>
            <a:spLocks noGrp="1"/>
          </p:cNvSpPr>
          <p:nvPr>
            <p:ph type="subTitle" idx="1"/>
          </p:nvPr>
        </p:nvSpPr>
        <p:spPr/>
        <p:txBody>
          <a:bodyPr/>
          <a:lstStyle/>
          <a:p>
            <a:r>
              <a:rPr lang="en-US" dirty="0" smtClean="0"/>
              <a:t>Melanoma and Lung Cancer</a:t>
            </a:r>
            <a:endParaRPr lang="en-US" dirty="0"/>
          </a:p>
        </p:txBody>
      </p:sp>
      <p:sp>
        <p:nvSpPr>
          <p:cNvPr id="4" name="Subtitle 2"/>
          <p:cNvSpPr txBox="1">
            <a:spLocks/>
          </p:cNvSpPr>
          <p:nvPr/>
        </p:nvSpPr>
        <p:spPr>
          <a:xfrm>
            <a:off x="4800600" y="914400"/>
            <a:ext cx="4038600" cy="1371600"/>
          </a:xfrm>
          <a:prstGeom prst="rect">
            <a:avLst/>
          </a:prstGeom>
        </p:spPr>
        <p:txBody>
          <a:bodyPr vert="horz">
            <a:normAutofit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en-US" dirty="0" smtClean="0"/>
              <a:t>Lara K. </a:t>
            </a:r>
            <a:r>
              <a:rPr lang="en-US" dirty="0" err="1" smtClean="0"/>
              <a:t>Goudsouzian</a:t>
            </a:r>
            <a:r>
              <a:rPr lang="en-US" dirty="0" smtClean="0"/>
              <a:t>, Ph.D.</a:t>
            </a:r>
          </a:p>
          <a:p>
            <a:r>
              <a:rPr lang="en-US" dirty="0" smtClean="0"/>
              <a:t>Associate Professor of Biology</a:t>
            </a:r>
          </a:p>
          <a:p>
            <a:r>
              <a:rPr lang="en-US" dirty="0" err="1" smtClean="0"/>
              <a:t>DeSales</a:t>
            </a:r>
            <a:r>
              <a:rPr lang="en-US" dirty="0" smtClean="0"/>
              <a:t> University</a:t>
            </a:r>
          </a:p>
          <a:p>
            <a:r>
              <a:rPr lang="en-US" dirty="0" smtClean="0">
                <a:hlinkClick r:id="rId2"/>
              </a:rPr>
              <a:t>Lara.goudsouzian@desales.edu</a:t>
            </a:r>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Long as We’ve Had Skin, We’ve Had Melanoma</a:t>
            </a:r>
            <a:endParaRPr lang="en-US" dirty="0"/>
          </a:p>
        </p:txBody>
      </p:sp>
      <p:sp>
        <p:nvSpPr>
          <p:cNvPr id="3" name="Content Placeholder 2"/>
          <p:cNvSpPr>
            <a:spLocks noGrp="1"/>
          </p:cNvSpPr>
          <p:nvPr>
            <p:ph sz="quarter" idx="1"/>
          </p:nvPr>
        </p:nvSpPr>
        <p:spPr>
          <a:xfrm>
            <a:off x="457200" y="5791200"/>
            <a:ext cx="7467600" cy="682752"/>
          </a:xfrm>
        </p:spPr>
        <p:txBody>
          <a:bodyPr>
            <a:normAutofit fontScale="92500" lnSpcReduction="20000"/>
          </a:bodyPr>
          <a:lstStyle/>
          <a:p>
            <a:pPr>
              <a:buNone/>
            </a:pPr>
            <a:r>
              <a:rPr lang="en-US" dirty="0" smtClean="0"/>
              <a:t>The preserved skin of 2400 year old mummies found in Peru have melanomas! </a:t>
            </a:r>
            <a:endParaRPr lang="en-US" dirty="0"/>
          </a:p>
        </p:txBody>
      </p:sp>
      <p:pic>
        <p:nvPicPr>
          <p:cNvPr id="32770" name="Picture 2" descr="Pre-Columbian mummies. The mummy on the left shows an artificial deformation of the skull (13th-15th centuries).Â "/>
          <p:cNvPicPr>
            <a:picLocks noChangeAspect="1" noChangeArrowheads="1"/>
          </p:cNvPicPr>
          <p:nvPr/>
        </p:nvPicPr>
        <p:blipFill>
          <a:blip r:embed="rId2" cstate="print"/>
          <a:srcRect l="55387"/>
          <a:stretch>
            <a:fillRect/>
          </a:stretch>
        </p:blipFill>
        <p:spPr bwMode="auto">
          <a:xfrm>
            <a:off x="3429000" y="1828800"/>
            <a:ext cx="1737252" cy="37434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Took Some Time to Figure Out the Cause of Melanoma</a:t>
            </a:r>
            <a:endParaRPr lang="en-US" dirty="0"/>
          </a:p>
        </p:txBody>
      </p:sp>
      <p:sp>
        <p:nvSpPr>
          <p:cNvPr id="3" name="Content Placeholder 2"/>
          <p:cNvSpPr>
            <a:spLocks noGrp="1"/>
          </p:cNvSpPr>
          <p:nvPr>
            <p:ph sz="quarter" idx="1"/>
          </p:nvPr>
        </p:nvSpPr>
        <p:spPr/>
        <p:txBody>
          <a:bodyPr/>
          <a:lstStyle/>
          <a:p>
            <a:pPr>
              <a:buNone/>
            </a:pPr>
            <a:r>
              <a:rPr lang="en-US" i="1" dirty="0" smtClean="0"/>
              <a:t>“As to the remote and exciting causes of </a:t>
            </a:r>
            <a:r>
              <a:rPr lang="en-US" i="1" dirty="0" err="1" smtClean="0"/>
              <a:t>melanosis</a:t>
            </a:r>
            <a:r>
              <a:rPr lang="en-US" i="1" dirty="0" smtClean="0"/>
              <a:t>, we are quite in the dark, nor can more be said of the </a:t>
            </a:r>
            <a:r>
              <a:rPr lang="en-US" dirty="0" err="1" smtClean="0"/>
              <a:t>methodus</a:t>
            </a:r>
            <a:r>
              <a:rPr lang="en-US" dirty="0" smtClean="0"/>
              <a:t> </a:t>
            </a:r>
            <a:r>
              <a:rPr lang="en-US" dirty="0" err="1" smtClean="0"/>
              <a:t>medendi</a:t>
            </a:r>
            <a:r>
              <a:rPr lang="en-US" i="1" dirty="0" smtClean="0"/>
              <a:t>. We are hence forced to confess the incompetency of our knowledge of the disease under consideration, and to leave to future investigators the merit of revealing the laws which govern its origin and progress….and pointing out the means by which its ravages may be prevented or repressed”</a:t>
            </a:r>
            <a:r>
              <a:rPr lang="en-US" dirty="0" smtClean="0"/>
              <a:t> - Thomas </a:t>
            </a:r>
            <a:r>
              <a:rPr lang="en-US" dirty="0" err="1" smtClean="0"/>
              <a:t>Fawdington</a:t>
            </a:r>
            <a:r>
              <a:rPr lang="en-US" dirty="0" smtClean="0"/>
              <a:t>, The Manchester Royal Infirmary, 1826.</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Type of Map Helped Determine the Cause</a:t>
            </a:r>
            <a:endParaRPr lang="en-US" dirty="0"/>
          </a:p>
        </p:txBody>
      </p:sp>
      <p:sp>
        <p:nvSpPr>
          <p:cNvPr id="3" name="Content Placeholder 2"/>
          <p:cNvSpPr>
            <a:spLocks noGrp="1"/>
          </p:cNvSpPr>
          <p:nvPr>
            <p:ph sz="quarter" idx="1"/>
          </p:nvPr>
        </p:nvSpPr>
        <p:spPr>
          <a:xfrm>
            <a:off x="457200" y="5410200"/>
            <a:ext cx="7467600" cy="1063752"/>
          </a:xfrm>
        </p:spPr>
        <p:txBody>
          <a:bodyPr/>
          <a:lstStyle/>
          <a:p>
            <a:pPr>
              <a:buNone/>
            </a:pPr>
            <a:r>
              <a:rPr lang="en-US" dirty="0" smtClean="0"/>
              <a:t>What do you notice about the distribution pattern of melanoma?</a:t>
            </a:r>
            <a:endParaRPr lang="en-US" dirty="0"/>
          </a:p>
        </p:txBody>
      </p:sp>
      <p:pic>
        <p:nvPicPr>
          <p:cNvPr id="48130" name="Picture 2" descr="Image result for melanoma risk skin color"/>
          <p:cNvPicPr>
            <a:picLocks noChangeAspect="1" noChangeArrowheads="1"/>
          </p:cNvPicPr>
          <p:nvPr/>
        </p:nvPicPr>
        <p:blipFill>
          <a:blip r:embed="rId2" cstate="print"/>
          <a:srcRect/>
          <a:stretch>
            <a:fillRect/>
          </a:stretch>
        </p:blipFill>
        <p:spPr bwMode="auto">
          <a:xfrm>
            <a:off x="1295400" y="1600200"/>
            <a:ext cx="6438900" cy="36241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5943600"/>
            <a:ext cx="7467600" cy="914400"/>
          </a:xfrm>
        </p:spPr>
        <p:txBody>
          <a:bodyPr>
            <a:normAutofit fontScale="92500" lnSpcReduction="20000"/>
          </a:bodyPr>
          <a:lstStyle/>
          <a:p>
            <a:pPr>
              <a:buNone/>
            </a:pPr>
            <a:r>
              <a:rPr lang="en-US" dirty="0" smtClean="0"/>
              <a:t>This table lists the results of a large scale study where researchers correlated melanoma incidence with sun exposure. What can you conclude from this data?</a:t>
            </a:r>
            <a:endParaRPr lang="en-US" dirty="0"/>
          </a:p>
        </p:txBody>
      </p:sp>
      <p:pic>
        <p:nvPicPr>
          <p:cNvPr id="30726" name="Picture 6"/>
          <p:cNvPicPr>
            <a:picLocks noChangeAspect="1" noChangeArrowheads="1"/>
          </p:cNvPicPr>
          <p:nvPr/>
        </p:nvPicPr>
        <p:blipFill>
          <a:blip r:embed="rId2" cstate="print"/>
          <a:srcRect l="5936" t="52742" r="8790"/>
          <a:stretch>
            <a:fillRect/>
          </a:stretch>
        </p:blipFill>
        <p:spPr bwMode="auto">
          <a:xfrm rot="5400000">
            <a:off x="3928312" y="1626669"/>
            <a:ext cx="5630776" cy="2971800"/>
          </a:xfrm>
          <a:prstGeom prst="rect">
            <a:avLst/>
          </a:prstGeom>
          <a:noFill/>
          <a:ln w="9525">
            <a:solidFill>
              <a:schemeClr val="tx1"/>
            </a:solidFill>
            <a:miter lim="800000"/>
            <a:headEnd/>
            <a:tailEnd/>
          </a:ln>
        </p:spPr>
      </p:pic>
      <p:sp>
        <p:nvSpPr>
          <p:cNvPr id="12" name="Rectangle 11"/>
          <p:cNvSpPr/>
          <p:nvPr/>
        </p:nvSpPr>
        <p:spPr>
          <a:xfrm>
            <a:off x="152400" y="152400"/>
            <a:ext cx="3962400" cy="553998"/>
          </a:xfrm>
          <a:prstGeom prst="rect">
            <a:avLst/>
          </a:prstGeom>
        </p:spPr>
        <p:txBody>
          <a:bodyPr wrap="square">
            <a:spAutoFit/>
          </a:bodyPr>
          <a:lstStyle/>
          <a:p>
            <a:r>
              <a:rPr lang="en-US" sz="1000" dirty="0"/>
              <a:t>Newton-Bishop, J. A., Chang, Y., Elliott, F., Chan, M., </a:t>
            </a:r>
            <a:r>
              <a:rPr lang="en-US" sz="1000" dirty="0" err="1"/>
              <a:t>Leake</a:t>
            </a:r>
            <a:r>
              <a:rPr lang="en-US" sz="1000" dirty="0"/>
              <a:t>, S., </a:t>
            </a:r>
            <a:r>
              <a:rPr lang="en-US" sz="1000" dirty="0" err="1"/>
              <a:t>Karpavicius</a:t>
            </a:r>
            <a:r>
              <a:rPr lang="en-US" sz="1000" dirty="0"/>
              <a:t>, B., </a:t>
            </a:r>
            <a:r>
              <a:rPr lang="en-US" sz="1000" dirty="0" smtClean="0"/>
              <a:t>Barrett</a:t>
            </a:r>
            <a:r>
              <a:rPr lang="en-US" sz="1000" dirty="0"/>
              <a:t>, J. H. (2011). </a:t>
            </a:r>
            <a:r>
              <a:rPr lang="en-US" sz="1000" i="1" dirty="0" smtClean="0"/>
              <a:t>European </a:t>
            </a:r>
            <a:r>
              <a:rPr lang="en-US" sz="1000" i="1" dirty="0"/>
              <a:t>Journal of Cancer,47</a:t>
            </a:r>
            <a:r>
              <a:rPr lang="en-US" sz="1000" dirty="0"/>
              <a:t>(5), 732-741. </a:t>
            </a:r>
          </a:p>
        </p:txBody>
      </p:sp>
      <p:sp>
        <p:nvSpPr>
          <p:cNvPr id="13" name="Rectangle 12"/>
          <p:cNvSpPr/>
          <p:nvPr/>
        </p:nvSpPr>
        <p:spPr>
          <a:xfrm>
            <a:off x="304800" y="1905000"/>
            <a:ext cx="4343400" cy="3170099"/>
          </a:xfrm>
          <a:prstGeom prst="rect">
            <a:avLst/>
          </a:prstGeom>
        </p:spPr>
        <p:txBody>
          <a:bodyPr wrap="square">
            <a:spAutoFit/>
          </a:bodyPr>
          <a:lstStyle/>
          <a:p>
            <a:r>
              <a:rPr lang="en-US" sz="1400" u="sng" dirty="0" smtClean="0"/>
              <a:t>Control</a:t>
            </a:r>
            <a:r>
              <a:rPr lang="en-US" sz="1400" dirty="0" smtClean="0"/>
              <a:t> = no melanoma</a:t>
            </a:r>
          </a:p>
          <a:p>
            <a:r>
              <a:rPr lang="en-US" sz="1400" u="sng" dirty="0" smtClean="0"/>
              <a:t>Case</a:t>
            </a:r>
            <a:r>
              <a:rPr lang="en-US" sz="1400" dirty="0" smtClean="0"/>
              <a:t> = melanoma</a:t>
            </a:r>
          </a:p>
          <a:p>
            <a:r>
              <a:rPr lang="en-US" sz="1400" u="sng" dirty="0" smtClean="0"/>
              <a:t>OR</a:t>
            </a:r>
            <a:r>
              <a:rPr lang="en-US" sz="1400" dirty="0" smtClean="0"/>
              <a:t> = Odds Ratio, which determines if exposure to a risk factor actually causes the outcome</a:t>
            </a:r>
          </a:p>
          <a:p>
            <a:pPr lvl="1">
              <a:buFont typeface="Arial" pitchFamily="34" charset="0"/>
              <a:buChar char="•"/>
            </a:pPr>
            <a:r>
              <a:rPr lang="en-US" sz="1400" dirty="0"/>
              <a:t>OR=1 Exposure does not affect odds of outcome</a:t>
            </a:r>
          </a:p>
          <a:p>
            <a:pPr lvl="1">
              <a:buFont typeface="Arial" pitchFamily="34" charset="0"/>
              <a:buChar char="•"/>
            </a:pPr>
            <a:r>
              <a:rPr lang="en-US" sz="1400" dirty="0"/>
              <a:t>OR&gt;1 Exposure associated with higher odds of outcome</a:t>
            </a:r>
          </a:p>
          <a:p>
            <a:pPr lvl="1">
              <a:buFont typeface="Arial" pitchFamily="34" charset="0"/>
              <a:buChar char="•"/>
            </a:pPr>
            <a:r>
              <a:rPr lang="en-US" sz="1400" dirty="0"/>
              <a:t>OR&lt;1 Exposure associated with lower odds of </a:t>
            </a:r>
            <a:r>
              <a:rPr lang="en-US" sz="1400" dirty="0" smtClean="0"/>
              <a:t>outcome</a:t>
            </a:r>
          </a:p>
          <a:p>
            <a:r>
              <a:rPr lang="en-US" sz="1400" u="sng" dirty="0" smtClean="0"/>
              <a:t>95% CI </a:t>
            </a:r>
            <a:r>
              <a:rPr lang="en-US" sz="1400" dirty="0" smtClean="0"/>
              <a:t>= 95% Confidence Interval, which means that you can be 95% confident that the range contains the mean of your data</a:t>
            </a:r>
            <a:endParaRPr lang="en-US" sz="1400" dirty="0"/>
          </a:p>
          <a:p>
            <a:endParaRPr lang="en-US" dirty="0"/>
          </a:p>
        </p:txBody>
      </p:sp>
      <p:pic>
        <p:nvPicPr>
          <p:cNvPr id="14" name="Picture 6"/>
          <p:cNvPicPr>
            <a:picLocks noChangeAspect="1" noChangeArrowheads="1"/>
          </p:cNvPicPr>
          <p:nvPr/>
        </p:nvPicPr>
        <p:blipFill>
          <a:blip r:embed="rId2" cstate="print"/>
          <a:srcRect l="2383" t="39062" r="94064"/>
          <a:stretch>
            <a:fillRect/>
          </a:stretch>
        </p:blipFill>
        <p:spPr bwMode="auto">
          <a:xfrm rot="5400000">
            <a:off x="6629399" y="-1676399"/>
            <a:ext cx="228601" cy="3733800"/>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5791200"/>
            <a:ext cx="7467600" cy="914400"/>
          </a:xfrm>
        </p:spPr>
        <p:txBody>
          <a:bodyPr>
            <a:normAutofit fontScale="92500" lnSpcReduction="20000"/>
          </a:bodyPr>
          <a:lstStyle/>
          <a:p>
            <a:pPr>
              <a:buNone/>
            </a:pPr>
            <a:r>
              <a:rPr lang="en-US" dirty="0" smtClean="0"/>
              <a:t>In this same study, researchers tried to correlate melanoma development with other factors. What can you conclude from this data?</a:t>
            </a:r>
            <a:endParaRPr lang="en-US" dirty="0"/>
          </a:p>
        </p:txBody>
      </p:sp>
      <p:pic>
        <p:nvPicPr>
          <p:cNvPr id="4" name="Picture 5"/>
          <p:cNvPicPr>
            <a:picLocks noChangeAspect="1" noChangeArrowheads="1"/>
          </p:cNvPicPr>
          <p:nvPr/>
        </p:nvPicPr>
        <p:blipFill>
          <a:blip r:embed="rId2" cstate="print"/>
          <a:srcRect r="19565" b="41109"/>
          <a:stretch>
            <a:fillRect/>
          </a:stretch>
        </p:blipFill>
        <p:spPr bwMode="auto">
          <a:xfrm>
            <a:off x="1066800" y="1447800"/>
            <a:ext cx="3200400" cy="4238368"/>
          </a:xfrm>
          <a:prstGeom prst="rect">
            <a:avLst/>
          </a:prstGeom>
          <a:noFill/>
          <a:ln w="9525">
            <a:noFill/>
            <a:miter lim="800000"/>
            <a:headEnd/>
            <a:tailEnd/>
          </a:ln>
        </p:spPr>
      </p:pic>
      <p:pic>
        <p:nvPicPr>
          <p:cNvPr id="9" name="Picture 5"/>
          <p:cNvPicPr>
            <a:picLocks noChangeAspect="1" noChangeArrowheads="1"/>
          </p:cNvPicPr>
          <p:nvPr/>
        </p:nvPicPr>
        <p:blipFill>
          <a:blip r:embed="rId2" cstate="print"/>
          <a:srcRect t="57936" r="19565" b="27241"/>
          <a:stretch>
            <a:fillRect/>
          </a:stretch>
        </p:blipFill>
        <p:spPr bwMode="auto">
          <a:xfrm>
            <a:off x="4876800" y="1905000"/>
            <a:ext cx="3200400" cy="1066800"/>
          </a:xfrm>
          <a:prstGeom prst="rect">
            <a:avLst/>
          </a:prstGeom>
          <a:noFill/>
          <a:ln w="9525">
            <a:noFill/>
            <a:miter lim="800000"/>
            <a:headEnd/>
            <a:tailEnd/>
          </a:ln>
        </p:spPr>
      </p:pic>
      <p:pic>
        <p:nvPicPr>
          <p:cNvPr id="10" name="Picture 5"/>
          <p:cNvPicPr>
            <a:picLocks noChangeAspect="1" noChangeArrowheads="1"/>
          </p:cNvPicPr>
          <p:nvPr/>
        </p:nvPicPr>
        <p:blipFill>
          <a:blip r:embed="rId2" cstate="print"/>
          <a:srcRect r="19565" b="92789"/>
          <a:stretch>
            <a:fillRect/>
          </a:stretch>
        </p:blipFill>
        <p:spPr bwMode="auto">
          <a:xfrm>
            <a:off x="4876800" y="1447800"/>
            <a:ext cx="3200400" cy="518984"/>
          </a:xfrm>
          <a:prstGeom prst="rect">
            <a:avLst/>
          </a:prstGeom>
          <a:noFill/>
          <a:ln w="9525">
            <a:noFill/>
            <a:miter lim="800000"/>
            <a:headEnd/>
            <a:tailEnd/>
          </a:ln>
        </p:spPr>
      </p:pic>
      <p:pic>
        <p:nvPicPr>
          <p:cNvPr id="11" name="Picture 5"/>
          <p:cNvPicPr>
            <a:picLocks noChangeAspect="1" noChangeArrowheads="1"/>
          </p:cNvPicPr>
          <p:nvPr/>
        </p:nvPicPr>
        <p:blipFill>
          <a:blip r:embed="rId2" cstate="print"/>
          <a:srcRect t="84405" r="19565"/>
          <a:stretch>
            <a:fillRect/>
          </a:stretch>
        </p:blipFill>
        <p:spPr bwMode="auto">
          <a:xfrm>
            <a:off x="4876800" y="2971800"/>
            <a:ext cx="3200400" cy="112240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143000"/>
          </a:xfrm>
        </p:spPr>
        <p:txBody>
          <a:bodyPr/>
          <a:lstStyle/>
          <a:p>
            <a:r>
              <a:rPr lang="en-US" dirty="0" smtClean="0"/>
              <a:t>Problem</a:t>
            </a:r>
            <a:endParaRPr lang="en-US" dirty="0"/>
          </a:p>
        </p:txBody>
      </p:sp>
      <p:sp>
        <p:nvSpPr>
          <p:cNvPr id="3" name="Content Placeholder 2"/>
          <p:cNvSpPr>
            <a:spLocks noGrp="1"/>
          </p:cNvSpPr>
          <p:nvPr>
            <p:ph sz="quarter" idx="1"/>
          </p:nvPr>
        </p:nvSpPr>
        <p:spPr>
          <a:xfrm>
            <a:off x="457200" y="5867400"/>
            <a:ext cx="7467600" cy="990600"/>
          </a:xfrm>
        </p:spPr>
        <p:txBody>
          <a:bodyPr>
            <a:normAutofit fontScale="92500" lnSpcReduction="20000"/>
          </a:bodyPr>
          <a:lstStyle/>
          <a:p>
            <a:pPr>
              <a:buNone/>
            </a:pPr>
            <a:r>
              <a:rPr lang="en-US" dirty="0" smtClean="0"/>
              <a:t>This figure is from a meta-analysis of risk for melanoma associated with a high use of </a:t>
            </a:r>
            <a:r>
              <a:rPr lang="en-US" dirty="0" err="1" smtClean="0"/>
              <a:t>sunbeds</a:t>
            </a:r>
            <a:r>
              <a:rPr lang="en-US" dirty="0" smtClean="0"/>
              <a:t> (aka tanning beds). What can you conclude?</a:t>
            </a:r>
            <a:endParaRPr lang="en-US" dirty="0"/>
          </a:p>
        </p:txBody>
      </p:sp>
      <p:pic>
        <p:nvPicPr>
          <p:cNvPr id="37890" name="Picture 2" descr="An external file that holds a picture, illustration, etc.&#10;Object name is bonm003754.f4_default.jpg"/>
          <p:cNvPicPr>
            <a:picLocks noChangeAspect="1" noChangeArrowheads="1"/>
          </p:cNvPicPr>
          <p:nvPr/>
        </p:nvPicPr>
        <p:blipFill>
          <a:blip r:embed="rId2" cstate="print"/>
          <a:srcRect/>
          <a:stretch>
            <a:fillRect/>
          </a:stretch>
        </p:blipFill>
        <p:spPr bwMode="auto">
          <a:xfrm>
            <a:off x="685800" y="1447800"/>
            <a:ext cx="4032398" cy="4229100"/>
          </a:xfrm>
          <a:prstGeom prst="rect">
            <a:avLst/>
          </a:prstGeom>
          <a:noFill/>
        </p:spPr>
      </p:pic>
      <p:sp>
        <p:nvSpPr>
          <p:cNvPr id="5" name="TextBox 4"/>
          <p:cNvSpPr txBox="1"/>
          <p:nvPr/>
        </p:nvSpPr>
        <p:spPr>
          <a:xfrm>
            <a:off x="4876800" y="2438400"/>
            <a:ext cx="3886200" cy="2677656"/>
          </a:xfrm>
          <a:prstGeom prst="rect">
            <a:avLst/>
          </a:prstGeom>
          <a:noFill/>
        </p:spPr>
        <p:txBody>
          <a:bodyPr wrap="square" rtlCol="0">
            <a:spAutoFit/>
          </a:bodyPr>
          <a:lstStyle/>
          <a:p>
            <a:r>
              <a:rPr lang="en-US" sz="1400" dirty="0" smtClean="0"/>
              <a:t>This is a forest plot, which is a good way to represent a meta-analysis of many studies. </a:t>
            </a:r>
          </a:p>
          <a:p>
            <a:r>
              <a:rPr lang="en-US" sz="1400" dirty="0" smtClean="0"/>
              <a:t>The y-axis lists each study.</a:t>
            </a:r>
          </a:p>
          <a:p>
            <a:pPr>
              <a:buFont typeface="Arial" pitchFamily="34" charset="0"/>
              <a:buChar char="•"/>
            </a:pPr>
            <a:r>
              <a:rPr lang="en-US" sz="1400" dirty="0" smtClean="0"/>
              <a:t>The x-axis shows the OR (Odds Ratio). </a:t>
            </a:r>
          </a:p>
          <a:p>
            <a:pPr>
              <a:buFont typeface="Arial" pitchFamily="34" charset="0"/>
              <a:buChar char="•"/>
            </a:pPr>
            <a:r>
              <a:rPr lang="en-US" sz="1400" dirty="0" smtClean="0"/>
              <a:t>The square represents the OR of each study. The area of the square relates to the weight of the study in the meta-analysis. The horizontal lines represent the 95% CI for each study. </a:t>
            </a:r>
          </a:p>
          <a:p>
            <a:pPr>
              <a:buFont typeface="Arial" pitchFamily="34" charset="0"/>
              <a:buChar char="•"/>
            </a:pPr>
            <a:r>
              <a:rPr lang="en-US" sz="1400" dirty="0" smtClean="0"/>
              <a:t>The vertical line is OR=1. </a:t>
            </a:r>
          </a:p>
          <a:p>
            <a:pPr>
              <a:buFont typeface="Arial" pitchFamily="34" charset="0"/>
              <a:buChar char="•"/>
            </a:pPr>
            <a:r>
              <a:rPr lang="en-US" sz="1400" dirty="0" smtClean="0"/>
              <a:t>The diamond shows the overall OR and 95% CI for the meta-analysis</a:t>
            </a:r>
            <a:endParaRPr lang="en-US" sz="1400" dirty="0"/>
          </a:p>
        </p:txBody>
      </p:sp>
      <p:sp>
        <p:nvSpPr>
          <p:cNvPr id="6" name="Rectangle 5"/>
          <p:cNvSpPr/>
          <p:nvPr/>
        </p:nvSpPr>
        <p:spPr>
          <a:xfrm>
            <a:off x="3657600" y="152400"/>
            <a:ext cx="5181600" cy="400110"/>
          </a:xfrm>
          <a:prstGeom prst="rect">
            <a:avLst/>
          </a:prstGeom>
        </p:spPr>
        <p:txBody>
          <a:bodyPr wrap="square">
            <a:spAutoFit/>
          </a:bodyPr>
          <a:lstStyle/>
          <a:p>
            <a:r>
              <a:rPr lang="en-US" sz="1000" dirty="0" err="1" smtClean="0"/>
              <a:t>Boniol</a:t>
            </a:r>
            <a:r>
              <a:rPr lang="en-US" sz="1000" dirty="0" smtClean="0"/>
              <a:t>, M., </a:t>
            </a:r>
            <a:r>
              <a:rPr lang="en-US" sz="1000" dirty="0" err="1" smtClean="0"/>
              <a:t>Autier</a:t>
            </a:r>
            <a:r>
              <a:rPr lang="en-US" sz="1000" dirty="0" smtClean="0"/>
              <a:t>, P., Boyle, P., &amp; </a:t>
            </a:r>
            <a:r>
              <a:rPr lang="en-US" sz="1000" dirty="0" err="1" smtClean="0"/>
              <a:t>Gandini</a:t>
            </a:r>
            <a:r>
              <a:rPr lang="en-US" sz="1000" dirty="0" smtClean="0"/>
              <a:t>, S. </a:t>
            </a:r>
            <a:r>
              <a:rPr lang="en-US" sz="1000" dirty="0"/>
              <a:t>(2012). </a:t>
            </a:r>
            <a:r>
              <a:rPr lang="en-US" sz="1000" dirty="0" err="1"/>
              <a:t>Cutaneous</a:t>
            </a:r>
            <a:r>
              <a:rPr lang="en-US" sz="1000" dirty="0"/>
              <a:t> melanoma attributable to </a:t>
            </a:r>
            <a:r>
              <a:rPr lang="en-US" sz="1000" dirty="0" err="1"/>
              <a:t>sunbed</a:t>
            </a:r>
            <a:r>
              <a:rPr lang="en-US" sz="1000" dirty="0"/>
              <a:t> use: Systematic review and </a:t>
            </a:r>
            <a:r>
              <a:rPr lang="en-US" sz="1000" dirty="0" smtClean="0"/>
              <a:t>meta-analysis</a:t>
            </a:r>
            <a:r>
              <a:rPr lang="en-US" sz="1000" dirty="0"/>
              <a:t>. </a:t>
            </a:r>
            <a:r>
              <a:rPr lang="en-US" sz="1000" i="1" dirty="0"/>
              <a:t>BMJ,345</a:t>
            </a:r>
            <a:r>
              <a:rPr lang="en-US" sz="1000" dirty="0"/>
              <a:t>(Dec13 6). </a:t>
            </a:r>
          </a:p>
        </p:txBody>
      </p:sp>
      <p:pic>
        <p:nvPicPr>
          <p:cNvPr id="37892" name="Picture 4" descr="Related image"/>
          <p:cNvPicPr>
            <a:picLocks noChangeAspect="1" noChangeArrowheads="1"/>
          </p:cNvPicPr>
          <p:nvPr/>
        </p:nvPicPr>
        <p:blipFill>
          <a:blip r:embed="rId3" cstate="print"/>
          <a:srcRect/>
          <a:stretch>
            <a:fillRect/>
          </a:stretch>
        </p:blipFill>
        <p:spPr bwMode="auto">
          <a:xfrm>
            <a:off x="5867400" y="914400"/>
            <a:ext cx="1957917" cy="12258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pic>
        <p:nvPicPr>
          <p:cNvPr id="1026" name="Picture 2" descr="Figure 1. Kaplan–Meier actuarial survival among 1106 African–Americans and 212,721 Caucasians with (A) superficial spreading melanoma, (B) nodular melanoma, (C) Lentigo maligna melanoma, and (D) acral lentiginous melanoma from the Surveillance Epidemiology and End Result (SEER) Database (1988–2011)."/>
          <p:cNvPicPr>
            <a:picLocks noChangeAspect="1" noChangeArrowheads="1"/>
          </p:cNvPicPr>
          <p:nvPr/>
        </p:nvPicPr>
        <p:blipFill rotWithShape="1">
          <a:blip r:embed="rId2">
            <a:extLst>
              <a:ext uri="{28A0092B-C50C-407E-A947-70E740481C1C}">
                <a14:useLocalDpi xmlns:a14="http://schemas.microsoft.com/office/drawing/2010/main" val="0"/>
              </a:ext>
            </a:extLst>
          </a:blip>
          <a:srcRect l="51209" t="1470" r="1154" b="51471"/>
          <a:stretch/>
        </p:blipFill>
        <p:spPr bwMode="auto">
          <a:xfrm>
            <a:off x="2286000" y="1600200"/>
            <a:ext cx="3810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quarter" idx="1"/>
          </p:nvPr>
        </p:nvSpPr>
        <p:spPr>
          <a:xfrm>
            <a:off x="457200" y="5029200"/>
            <a:ext cx="7467600" cy="1600200"/>
          </a:xfrm>
        </p:spPr>
        <p:txBody>
          <a:bodyPr>
            <a:normAutofit fontScale="85000" lnSpcReduction="20000"/>
          </a:bodyPr>
          <a:lstStyle/>
          <a:p>
            <a:pPr>
              <a:buNone/>
            </a:pPr>
            <a:r>
              <a:rPr lang="en-US" dirty="0" smtClean="0"/>
              <a:t>Nodular melanoma is the most lethal subtype of melanoma, causing about half of all deaths due to skin cancer.</a:t>
            </a:r>
          </a:p>
          <a:p>
            <a:pPr marL="457200" indent="-457200">
              <a:buFont typeface="+mj-lt"/>
              <a:buAutoNum type="arabicPeriod"/>
            </a:pPr>
            <a:r>
              <a:rPr lang="en-US" dirty="0" smtClean="0"/>
              <a:t>Interpret this Kaplan-Meier survival curve</a:t>
            </a:r>
          </a:p>
          <a:p>
            <a:pPr marL="457200" indent="-457200">
              <a:buFont typeface="+mj-lt"/>
              <a:buAutoNum type="arabicPeriod"/>
            </a:pPr>
            <a:r>
              <a:rPr lang="en-US" dirty="0" smtClean="0"/>
              <a:t>Can you postulate at least 3 reasons for the racial disparity in survival?</a:t>
            </a:r>
          </a:p>
        </p:txBody>
      </p:sp>
      <p:sp>
        <p:nvSpPr>
          <p:cNvPr id="4" name="Rectangle 3"/>
          <p:cNvSpPr/>
          <p:nvPr/>
        </p:nvSpPr>
        <p:spPr>
          <a:xfrm>
            <a:off x="457200" y="13741"/>
            <a:ext cx="8229600" cy="553998"/>
          </a:xfrm>
          <a:prstGeom prst="rect">
            <a:avLst/>
          </a:prstGeom>
        </p:spPr>
        <p:txBody>
          <a:bodyPr wrap="square">
            <a:spAutoFit/>
          </a:bodyPr>
          <a:lstStyle/>
          <a:p>
            <a:r>
              <a:rPr lang="en-US" sz="1000" dirty="0" err="1"/>
              <a:t>Mahendraraj</a:t>
            </a:r>
            <a:r>
              <a:rPr lang="en-US" sz="1000" dirty="0"/>
              <a:t>, </a:t>
            </a:r>
            <a:r>
              <a:rPr lang="en-US" sz="1000" dirty="0" err="1"/>
              <a:t>Krishnaraj</a:t>
            </a:r>
            <a:r>
              <a:rPr lang="en-US" sz="1000" dirty="0"/>
              <a:t> &amp; Sidhu, </a:t>
            </a:r>
            <a:r>
              <a:rPr lang="en-US" sz="1000" dirty="0" err="1"/>
              <a:t>Komal</a:t>
            </a:r>
            <a:r>
              <a:rPr lang="en-US" sz="1000" dirty="0"/>
              <a:t> &amp; Lau, Christine &amp; </a:t>
            </a:r>
            <a:r>
              <a:rPr lang="en-US" sz="1000" dirty="0" err="1"/>
              <a:t>McRoy</a:t>
            </a:r>
            <a:r>
              <a:rPr lang="en-US" sz="1000" dirty="0"/>
              <a:t>, Georgia &amp; Chamberlain, Ronald &amp; Smith, Franz. (2017). </a:t>
            </a:r>
            <a:r>
              <a:rPr lang="en-US" sz="1000" dirty="0" smtClean="0"/>
              <a:t>Malignant Melanoma in African–Americans: A Population-Based Clinical Outcomes Study Involving 1106 African–American Patients from the Surveillance, Epidemiology, and End Result (SEER) Database (1988–2011). </a:t>
            </a:r>
            <a:r>
              <a:rPr lang="en-US" sz="1000" i="1" dirty="0" smtClean="0"/>
              <a:t>Medicine 96(15) </a:t>
            </a:r>
            <a:r>
              <a:rPr lang="en-US" sz="1000" dirty="0" smtClean="0"/>
              <a:t>April 2017</a:t>
            </a:r>
            <a:r>
              <a:rPr lang="en-US" sz="1000" i="1" dirty="0" smtClean="0"/>
              <a:t>.</a:t>
            </a:r>
            <a:endParaRPr lang="en-US" sz="1000" i="1" dirty="0"/>
          </a:p>
        </p:txBody>
      </p:sp>
    </p:spTree>
    <p:extLst>
      <p:ext uri="{BB962C8B-B14F-4D97-AF65-F5344CB8AC3E}">
        <p14:creationId xmlns:p14="http://schemas.microsoft.com/office/powerpoint/2010/main" val="177920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Melanomas Involve a Mutation in the BRAF Gene</a:t>
            </a:r>
            <a:endParaRPr lang="en-US" dirty="0"/>
          </a:p>
        </p:txBody>
      </p:sp>
      <p:sp>
        <p:nvSpPr>
          <p:cNvPr id="3" name="Content Placeholder 2"/>
          <p:cNvSpPr>
            <a:spLocks noGrp="1"/>
          </p:cNvSpPr>
          <p:nvPr>
            <p:ph sz="quarter" idx="1"/>
          </p:nvPr>
        </p:nvSpPr>
        <p:spPr>
          <a:xfrm>
            <a:off x="457200" y="5638800"/>
            <a:ext cx="7467600" cy="1219200"/>
          </a:xfrm>
        </p:spPr>
        <p:txBody>
          <a:bodyPr>
            <a:normAutofit fontScale="70000" lnSpcReduction="20000"/>
          </a:bodyPr>
          <a:lstStyle/>
          <a:p>
            <a:pPr>
              <a:buNone/>
            </a:pPr>
            <a:r>
              <a:rPr lang="en-US" dirty="0" smtClean="0"/>
              <a:t>When a </a:t>
            </a:r>
            <a:r>
              <a:rPr lang="en-US" dirty="0" err="1" smtClean="0"/>
              <a:t>melanocyte</a:t>
            </a:r>
            <a:r>
              <a:rPr lang="en-US" dirty="0" smtClean="0"/>
              <a:t> surface Receptor Tyrosine </a:t>
            </a:r>
            <a:r>
              <a:rPr lang="en-US" dirty="0" err="1" smtClean="0"/>
              <a:t>Kinase</a:t>
            </a:r>
            <a:r>
              <a:rPr lang="en-US" dirty="0" smtClean="0"/>
              <a:t> (RTK) is activated by growth factors, it activates </a:t>
            </a:r>
            <a:r>
              <a:rPr lang="en-US" dirty="0" err="1" smtClean="0"/>
              <a:t>Ras</a:t>
            </a:r>
            <a:r>
              <a:rPr lang="en-US" dirty="0" smtClean="0"/>
              <a:t> by converting it to RAS-GTP. RAS-GTP activates BRAF, which in turn activates the pathway that leads to cell proliferation. In melanoma, a mutation in BRAF means that it is constitutively active. No growth factor stimulation is necessary.</a:t>
            </a:r>
            <a:endParaRPr lang="en-US" dirty="0"/>
          </a:p>
        </p:txBody>
      </p:sp>
      <p:pic>
        <p:nvPicPr>
          <p:cNvPr id="49154" name="Picture 2" descr="Image result for braf melanoma"/>
          <p:cNvPicPr>
            <a:picLocks noChangeAspect="1" noChangeArrowheads="1"/>
          </p:cNvPicPr>
          <p:nvPr/>
        </p:nvPicPr>
        <p:blipFill>
          <a:blip r:embed="rId2" cstate="print"/>
          <a:srcRect b="3898"/>
          <a:stretch>
            <a:fillRect/>
          </a:stretch>
        </p:blipFill>
        <p:spPr bwMode="auto">
          <a:xfrm>
            <a:off x="1447800" y="1524000"/>
            <a:ext cx="5486400" cy="3830836"/>
          </a:xfrm>
          <a:prstGeom prst="rect">
            <a:avLst/>
          </a:prstGeom>
          <a:noFill/>
        </p:spPr>
      </p:pic>
      <p:sp>
        <p:nvSpPr>
          <p:cNvPr id="5" name="TextBox 4"/>
          <p:cNvSpPr txBox="1"/>
          <p:nvPr/>
        </p:nvSpPr>
        <p:spPr>
          <a:xfrm>
            <a:off x="5562600" y="1143000"/>
            <a:ext cx="3352800" cy="830997"/>
          </a:xfrm>
          <a:prstGeom prst="rect">
            <a:avLst/>
          </a:prstGeom>
          <a:noFill/>
        </p:spPr>
        <p:txBody>
          <a:bodyPr wrap="square" rtlCol="0">
            <a:spAutoFit/>
          </a:bodyPr>
          <a:lstStyle/>
          <a:p>
            <a:r>
              <a:rPr lang="en-US" sz="1600" i="1" dirty="0" smtClean="0">
                <a:solidFill>
                  <a:srgbClr val="FF0000"/>
                </a:solidFill>
              </a:rPr>
              <a:t>Question: </a:t>
            </a:r>
            <a:r>
              <a:rPr lang="en-US" sz="1600" dirty="0" smtClean="0">
                <a:solidFill>
                  <a:srgbClr val="FF0000"/>
                </a:solidFill>
              </a:rPr>
              <a:t>How is it that BRAF causes melanoma and p53 </a:t>
            </a:r>
            <a:r>
              <a:rPr lang="en-US" sz="1600" i="1" dirty="0" smtClean="0">
                <a:solidFill>
                  <a:srgbClr val="FF0000"/>
                </a:solidFill>
              </a:rPr>
              <a:t>also</a:t>
            </a:r>
            <a:r>
              <a:rPr lang="en-US" sz="1600" dirty="0" smtClean="0">
                <a:solidFill>
                  <a:srgbClr val="FF0000"/>
                </a:solidFill>
              </a:rPr>
              <a:t> causes melanoma?</a:t>
            </a:r>
            <a:endParaRPr lang="en-US" sz="16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Xeroderma</a:t>
            </a:r>
            <a:r>
              <a:rPr lang="en-US" dirty="0" smtClean="0"/>
              <a:t> </a:t>
            </a:r>
            <a:r>
              <a:rPr lang="en-US" dirty="0" err="1" smtClean="0"/>
              <a:t>Pigmentosum</a:t>
            </a:r>
            <a:r>
              <a:rPr lang="en-US" dirty="0" smtClean="0"/>
              <a:t> is a Hereditary Disorder Which Increases Melanoma Incidence</a:t>
            </a:r>
            <a:endParaRPr lang="en-US" dirty="0"/>
          </a:p>
        </p:txBody>
      </p:sp>
      <p:sp>
        <p:nvSpPr>
          <p:cNvPr id="3" name="Content Placeholder 2"/>
          <p:cNvSpPr>
            <a:spLocks noGrp="1"/>
          </p:cNvSpPr>
          <p:nvPr>
            <p:ph sz="quarter" idx="1"/>
          </p:nvPr>
        </p:nvSpPr>
        <p:spPr>
          <a:xfrm>
            <a:off x="457200" y="5562600"/>
            <a:ext cx="7467600" cy="1139952"/>
          </a:xfrm>
        </p:spPr>
        <p:txBody>
          <a:bodyPr>
            <a:normAutofit fontScale="70000" lnSpcReduction="20000"/>
          </a:bodyPr>
          <a:lstStyle/>
          <a:p>
            <a:pPr>
              <a:buNone/>
            </a:pPr>
            <a:r>
              <a:rPr lang="en-US" dirty="0" smtClean="0"/>
              <a:t>There are many other mutations which can result in melanoma. Humans with a mutation in the gene which encodes XPA are very sensitive to the sun. XPA is a protein necessary for nucleotide excision repair. Median age of skin cancer onset in XP population is 10 (compared to 60 in general population).</a:t>
            </a:r>
            <a:endParaRPr lang="en-US" dirty="0"/>
          </a:p>
        </p:txBody>
      </p:sp>
      <p:pic>
        <p:nvPicPr>
          <p:cNvPr id="39940" name="Picture 4" descr="Image result for xeroderma pigmentosum melanoma risk"/>
          <p:cNvPicPr>
            <a:picLocks noChangeAspect="1" noChangeArrowheads="1"/>
          </p:cNvPicPr>
          <p:nvPr/>
        </p:nvPicPr>
        <p:blipFill>
          <a:blip r:embed="rId2" cstate="print"/>
          <a:srcRect/>
          <a:stretch>
            <a:fillRect/>
          </a:stretch>
        </p:blipFill>
        <p:spPr bwMode="auto">
          <a:xfrm>
            <a:off x="609600" y="1828800"/>
            <a:ext cx="4216400" cy="2371726"/>
          </a:xfrm>
          <a:prstGeom prst="rect">
            <a:avLst/>
          </a:prstGeom>
          <a:noFill/>
        </p:spPr>
      </p:pic>
      <p:pic>
        <p:nvPicPr>
          <p:cNvPr id="6" name="Picture 2" descr="Image result for xeroderma pigmentosum melanoma risk"/>
          <p:cNvPicPr>
            <a:picLocks noChangeAspect="1" noChangeArrowheads="1"/>
          </p:cNvPicPr>
          <p:nvPr/>
        </p:nvPicPr>
        <p:blipFill>
          <a:blip r:embed="rId3" cstate="print"/>
          <a:srcRect/>
          <a:stretch>
            <a:fillRect/>
          </a:stretch>
        </p:blipFill>
        <p:spPr bwMode="auto">
          <a:xfrm>
            <a:off x="4495800" y="2971800"/>
            <a:ext cx="3352800" cy="243264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152400" y="4953000"/>
            <a:ext cx="8458200" cy="1905000"/>
          </a:xfrm>
        </p:spPr>
        <p:txBody>
          <a:bodyPr>
            <a:normAutofit fontScale="77500" lnSpcReduction="20000"/>
          </a:bodyPr>
          <a:lstStyle/>
          <a:p>
            <a:pPr>
              <a:buNone/>
            </a:pPr>
            <a:r>
              <a:rPr lang="en-US" dirty="0" smtClean="0"/>
              <a:t>Researchers discovered that XPA abundance cycles in mice who are kept in natural light. The protein’s levels are lowest before dawn and highest in late afternoon. In this study, hairless mice were exposed to a large dose of UV irradiation at either 4AM or at 4PM, then their rates of tumor formation tracked.</a:t>
            </a:r>
          </a:p>
          <a:p>
            <a:pPr marL="457200" indent="-457200">
              <a:buFont typeface="+mj-lt"/>
              <a:buAutoNum type="arabicPeriod"/>
            </a:pPr>
            <a:r>
              <a:rPr lang="en-US" dirty="0" smtClean="0"/>
              <a:t>Interpret this figure.</a:t>
            </a:r>
          </a:p>
          <a:p>
            <a:pPr marL="457200" indent="-457200">
              <a:buFont typeface="+mj-lt"/>
              <a:buAutoNum type="arabicPeriod"/>
            </a:pPr>
            <a:r>
              <a:rPr lang="en-US" dirty="0" smtClean="0"/>
              <a:t>How would adaptive evolution have led to this finding?</a:t>
            </a:r>
            <a:endParaRPr lang="en-US" dirty="0"/>
          </a:p>
        </p:txBody>
      </p:sp>
      <p:pic>
        <p:nvPicPr>
          <p:cNvPr id="2050" name="Picture 2" descr="https://www.pnas.org/content/pnas/108/46/18790/F4.large.jpg?width=800&amp;height=600&amp;carousel=1"/>
          <p:cNvPicPr>
            <a:picLocks noChangeAspect="1" noChangeArrowheads="1"/>
          </p:cNvPicPr>
          <p:nvPr/>
        </p:nvPicPr>
        <p:blipFill>
          <a:blip r:embed="rId2" cstate="print"/>
          <a:srcRect/>
          <a:stretch>
            <a:fillRect/>
          </a:stretch>
        </p:blipFill>
        <p:spPr bwMode="auto">
          <a:xfrm>
            <a:off x="2666999" y="381000"/>
            <a:ext cx="5756641" cy="4416424"/>
          </a:xfrm>
          <a:prstGeom prst="rect">
            <a:avLst/>
          </a:prstGeom>
          <a:noFill/>
        </p:spPr>
      </p:pic>
      <p:sp>
        <p:nvSpPr>
          <p:cNvPr id="5" name="TextBox 4"/>
          <p:cNvSpPr txBox="1"/>
          <p:nvPr/>
        </p:nvSpPr>
        <p:spPr>
          <a:xfrm>
            <a:off x="228600" y="2514600"/>
            <a:ext cx="2057400" cy="1323439"/>
          </a:xfrm>
          <a:prstGeom prst="rect">
            <a:avLst/>
          </a:prstGeom>
          <a:noFill/>
        </p:spPr>
        <p:txBody>
          <a:bodyPr wrap="square" rtlCol="0">
            <a:spAutoFit/>
          </a:bodyPr>
          <a:lstStyle/>
          <a:p>
            <a:r>
              <a:rPr lang="en-US" sz="1600" i="1" dirty="0" smtClean="0">
                <a:solidFill>
                  <a:srgbClr val="FF0000"/>
                </a:solidFill>
              </a:rPr>
              <a:t>Question: </a:t>
            </a:r>
            <a:r>
              <a:rPr lang="en-US" sz="1600" dirty="0" smtClean="0">
                <a:solidFill>
                  <a:srgbClr val="FF0000"/>
                </a:solidFill>
              </a:rPr>
              <a:t>Do you think XP is inherited in a dominant or a recessive fashion?</a:t>
            </a:r>
            <a:endParaRPr lang="en-US" sz="1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Melanoma</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5334000"/>
            <a:ext cx="7467600" cy="1139952"/>
          </a:xfrm>
        </p:spPr>
        <p:txBody>
          <a:bodyPr>
            <a:normAutofit lnSpcReduction="10000"/>
          </a:bodyPr>
          <a:lstStyle/>
          <a:p>
            <a:pPr>
              <a:buNone/>
            </a:pPr>
            <a:r>
              <a:rPr lang="en-US" dirty="0" smtClean="0"/>
              <a:t>If ultraviolet radiation is so deleterious, why haven’t all human populations evolved to produce as much melanin as those closest to the Equator?</a:t>
            </a:r>
            <a:endParaRPr lang="en-US" dirty="0"/>
          </a:p>
        </p:txBody>
      </p:sp>
      <p:pic>
        <p:nvPicPr>
          <p:cNvPr id="36866" name="Picture 2" descr="Image result for skin cancer worldwide distribution"/>
          <p:cNvPicPr>
            <a:picLocks noChangeAspect="1" noChangeArrowheads="1"/>
          </p:cNvPicPr>
          <p:nvPr/>
        </p:nvPicPr>
        <p:blipFill>
          <a:blip r:embed="rId2" cstate="print"/>
          <a:srcRect/>
          <a:stretch>
            <a:fillRect/>
          </a:stretch>
        </p:blipFill>
        <p:spPr bwMode="auto">
          <a:xfrm>
            <a:off x="1143000" y="2057400"/>
            <a:ext cx="6096000" cy="23812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5791200"/>
            <a:ext cx="7467600" cy="682752"/>
          </a:xfrm>
        </p:spPr>
        <p:txBody>
          <a:bodyPr>
            <a:normAutofit fontScale="92500" lnSpcReduction="20000"/>
          </a:bodyPr>
          <a:lstStyle/>
          <a:p>
            <a:pPr>
              <a:buNone/>
            </a:pPr>
            <a:r>
              <a:rPr lang="en-US" dirty="0" smtClean="0"/>
              <a:t>What were the results of this large-scale study of Swedish women?</a:t>
            </a:r>
            <a:endParaRPr lang="en-US" dirty="0"/>
          </a:p>
        </p:txBody>
      </p:sp>
      <p:pic>
        <p:nvPicPr>
          <p:cNvPr id="29698" name="Picture 2" descr="http://static1.squarespace.com/static/52faa95ee4b0b0a74811f732/53b6f0fae4b0b0d4ddf269fa/5470d937e4b076e53be08cad/1416681783308/img.jpg"/>
          <p:cNvPicPr>
            <a:picLocks noChangeAspect="1" noChangeArrowheads="1"/>
          </p:cNvPicPr>
          <p:nvPr/>
        </p:nvPicPr>
        <p:blipFill>
          <a:blip r:embed="rId2" cstate="print"/>
          <a:srcRect b="45833"/>
          <a:stretch>
            <a:fillRect/>
          </a:stretch>
        </p:blipFill>
        <p:spPr bwMode="auto">
          <a:xfrm>
            <a:off x="171450" y="1752600"/>
            <a:ext cx="4295775" cy="3124200"/>
          </a:xfrm>
          <a:prstGeom prst="rect">
            <a:avLst/>
          </a:prstGeom>
          <a:noFill/>
        </p:spPr>
      </p:pic>
      <p:pic>
        <p:nvPicPr>
          <p:cNvPr id="5" name="Picture 2" descr="http://static1.squarespace.com/static/52faa95ee4b0b0a74811f732/53b6f0fae4b0b0d4ddf269fa/5470d937e4b076e53be08cad/1416681783308/img.jpg"/>
          <p:cNvPicPr>
            <a:picLocks noChangeAspect="1" noChangeArrowheads="1"/>
          </p:cNvPicPr>
          <p:nvPr/>
        </p:nvPicPr>
        <p:blipFill>
          <a:blip r:embed="rId2" cstate="print"/>
          <a:srcRect t="56944"/>
          <a:stretch>
            <a:fillRect/>
          </a:stretch>
        </p:blipFill>
        <p:spPr bwMode="auto">
          <a:xfrm>
            <a:off x="4495800" y="2133600"/>
            <a:ext cx="4218039" cy="2438400"/>
          </a:xfrm>
          <a:prstGeom prst="rect">
            <a:avLst/>
          </a:prstGeom>
          <a:noFill/>
        </p:spPr>
      </p:pic>
      <p:sp>
        <p:nvSpPr>
          <p:cNvPr id="6" name="Rectangle 5"/>
          <p:cNvSpPr/>
          <p:nvPr/>
        </p:nvSpPr>
        <p:spPr>
          <a:xfrm>
            <a:off x="3124200" y="304800"/>
            <a:ext cx="5562600" cy="400110"/>
          </a:xfrm>
          <a:prstGeom prst="rect">
            <a:avLst/>
          </a:prstGeom>
        </p:spPr>
        <p:txBody>
          <a:bodyPr wrap="square">
            <a:spAutoFit/>
          </a:bodyPr>
          <a:lstStyle/>
          <a:p>
            <a:r>
              <a:rPr lang="en-US" sz="1000" dirty="0" err="1"/>
              <a:t>Lindqvist</a:t>
            </a:r>
            <a:r>
              <a:rPr lang="en-US" sz="1000" dirty="0"/>
              <a:t>, P. G., Epstein, E., </a:t>
            </a:r>
            <a:r>
              <a:rPr lang="en-US" sz="1000" dirty="0" err="1"/>
              <a:t>Landin</a:t>
            </a:r>
            <a:r>
              <a:rPr lang="en-US" sz="1000" dirty="0"/>
              <a:t>-Olsson, M., Ingvar, C., Nielsen, K., </a:t>
            </a:r>
            <a:r>
              <a:rPr lang="en-US" sz="1000" dirty="0" err="1"/>
              <a:t>Stenbeck</a:t>
            </a:r>
            <a:r>
              <a:rPr lang="en-US" sz="1000" dirty="0"/>
              <a:t>, M., &amp; Olsson, H. (2014).  </a:t>
            </a:r>
            <a:r>
              <a:rPr lang="en-US" sz="1000" i="1" dirty="0"/>
              <a:t>Journal of Internal Medicine,276</a:t>
            </a:r>
            <a:r>
              <a:rPr lang="en-US" sz="1000" dirty="0"/>
              <a:t>(1), 77-86.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Sun Makes Vitamin D</a:t>
            </a:r>
            <a:endParaRPr lang="en-US" dirty="0"/>
          </a:p>
        </p:txBody>
      </p:sp>
      <p:sp>
        <p:nvSpPr>
          <p:cNvPr id="3" name="Content Placeholder 2"/>
          <p:cNvSpPr>
            <a:spLocks noGrp="1"/>
          </p:cNvSpPr>
          <p:nvPr>
            <p:ph sz="quarter" idx="1"/>
          </p:nvPr>
        </p:nvSpPr>
        <p:spPr>
          <a:xfrm>
            <a:off x="457200" y="5638800"/>
            <a:ext cx="7467600" cy="1066800"/>
          </a:xfrm>
        </p:spPr>
        <p:txBody>
          <a:bodyPr>
            <a:normAutofit fontScale="92500" lnSpcReduction="10000"/>
          </a:bodyPr>
          <a:lstStyle/>
          <a:p>
            <a:pPr>
              <a:buNone/>
            </a:pPr>
            <a:r>
              <a:rPr lang="en-US" dirty="0" smtClean="0"/>
              <a:t>Vitamin D can also be obtained through diet, but most </a:t>
            </a:r>
            <a:r>
              <a:rPr lang="en-US" dirty="0" err="1" smtClean="0"/>
              <a:t>unenriched</a:t>
            </a:r>
            <a:r>
              <a:rPr lang="en-US" dirty="0" smtClean="0"/>
              <a:t> foods just don’t have enough. We evolved to get Vitamin D from sunlight, not food.</a:t>
            </a:r>
            <a:endParaRPr lang="en-US" dirty="0"/>
          </a:p>
        </p:txBody>
      </p:sp>
      <p:pic>
        <p:nvPicPr>
          <p:cNvPr id="47108" name="Picture 4" descr="Related image"/>
          <p:cNvPicPr>
            <a:picLocks noChangeAspect="1" noChangeArrowheads="1"/>
          </p:cNvPicPr>
          <p:nvPr/>
        </p:nvPicPr>
        <p:blipFill>
          <a:blip r:embed="rId2" cstate="print"/>
          <a:srcRect/>
          <a:stretch>
            <a:fillRect/>
          </a:stretch>
        </p:blipFill>
        <p:spPr bwMode="auto">
          <a:xfrm>
            <a:off x="2667000" y="1600200"/>
            <a:ext cx="2923890" cy="39528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4800600"/>
            <a:ext cx="7467600" cy="1981200"/>
          </a:xfrm>
        </p:spPr>
        <p:txBody>
          <a:bodyPr>
            <a:normAutofit fontScale="70000" lnSpcReduction="20000"/>
          </a:bodyPr>
          <a:lstStyle/>
          <a:p>
            <a:pPr>
              <a:buNone/>
            </a:pPr>
            <a:r>
              <a:rPr lang="en-US" dirty="0" smtClean="0"/>
              <a:t>In this study, mice were injected with human colon cancer cells. Half the mice were fed a vitamin D-deficient chow (black line) and half were fed a chow supplemented with vitamin D (dashed line). Tumor volumes were measured from 7 – 20 days post-injection.</a:t>
            </a:r>
          </a:p>
          <a:p>
            <a:pPr marL="457200" indent="-457200">
              <a:buFont typeface="+mj-lt"/>
              <a:buAutoNum type="arabicPeriod"/>
            </a:pPr>
            <a:r>
              <a:rPr lang="en-US" dirty="0" smtClean="0"/>
              <a:t>What information can you gain from this figure?</a:t>
            </a:r>
          </a:p>
          <a:p>
            <a:pPr marL="457200" indent="-457200">
              <a:buFont typeface="+mj-lt"/>
              <a:buAutoNum type="arabicPeriod"/>
            </a:pPr>
            <a:r>
              <a:rPr lang="en-US" dirty="0" smtClean="0"/>
              <a:t>Can you make a connection between this figure and adaptive evolution in humans?</a:t>
            </a:r>
          </a:p>
        </p:txBody>
      </p:sp>
      <p:pic>
        <p:nvPicPr>
          <p:cNvPr id="41986" name="Picture 2" descr="MC-26 tumor size in vitamin Dâdeficient (n = 9; solid line, black diamonds) and vitamin Dâsufficient (n = 10; dashed line, black triangles) mice. Values are means Â± SEM. Repeated-measures ANOVA: P = 0.002. *Different from vitamin Dâsufficient mice at that time, P &lt; 0.05."/>
          <p:cNvPicPr>
            <a:picLocks noChangeAspect="1" noChangeArrowheads="1"/>
          </p:cNvPicPr>
          <p:nvPr/>
        </p:nvPicPr>
        <p:blipFill>
          <a:blip r:embed="rId2" cstate="print"/>
          <a:srcRect/>
          <a:stretch>
            <a:fillRect/>
          </a:stretch>
        </p:blipFill>
        <p:spPr bwMode="auto">
          <a:xfrm>
            <a:off x="1676400" y="2209800"/>
            <a:ext cx="5297557" cy="2343150"/>
          </a:xfrm>
          <a:prstGeom prst="rect">
            <a:avLst/>
          </a:prstGeom>
          <a:noFill/>
        </p:spPr>
      </p:pic>
      <p:sp>
        <p:nvSpPr>
          <p:cNvPr id="6" name="Rectangle 5"/>
          <p:cNvSpPr/>
          <p:nvPr/>
        </p:nvSpPr>
        <p:spPr>
          <a:xfrm>
            <a:off x="4114800" y="152400"/>
            <a:ext cx="4572000" cy="400110"/>
          </a:xfrm>
          <a:prstGeom prst="rect">
            <a:avLst/>
          </a:prstGeom>
        </p:spPr>
        <p:txBody>
          <a:bodyPr>
            <a:spAutoFit/>
          </a:bodyPr>
          <a:lstStyle/>
          <a:p>
            <a:r>
              <a:rPr lang="en-US" sz="1000" dirty="0" err="1"/>
              <a:t>Tangpricha</a:t>
            </a:r>
            <a:r>
              <a:rPr lang="en-US" sz="1000" dirty="0"/>
              <a:t>, V., </a:t>
            </a:r>
            <a:r>
              <a:rPr lang="en-US" sz="1000" dirty="0" err="1"/>
              <a:t>Spina</a:t>
            </a:r>
            <a:r>
              <a:rPr lang="en-US" sz="1000" dirty="0"/>
              <a:t>, C., Yao, M., Chen, T. C., Wolfe, M. M., &amp; </a:t>
            </a:r>
            <a:r>
              <a:rPr lang="en-US" sz="1000" dirty="0" err="1"/>
              <a:t>Holick</a:t>
            </a:r>
            <a:r>
              <a:rPr lang="en-US" sz="1000" dirty="0"/>
              <a:t>, M. F. (2005). </a:t>
            </a:r>
            <a:r>
              <a:rPr lang="en-US" sz="1000" i="1" dirty="0" smtClean="0"/>
              <a:t>The </a:t>
            </a:r>
            <a:r>
              <a:rPr lang="en-US" sz="1000" i="1" dirty="0"/>
              <a:t>Journal of Nutrition,135</a:t>
            </a:r>
            <a:r>
              <a:rPr lang="en-US" sz="1000" dirty="0"/>
              <a:t>(10), 2350-2354.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533400" y="5105400"/>
            <a:ext cx="7467600" cy="1673352"/>
          </a:xfrm>
        </p:spPr>
        <p:txBody>
          <a:bodyPr>
            <a:normAutofit fontScale="70000" lnSpcReduction="20000"/>
          </a:bodyPr>
          <a:lstStyle/>
          <a:p>
            <a:pPr>
              <a:buNone/>
            </a:pPr>
            <a:r>
              <a:rPr lang="en-US" smtClean="0"/>
              <a:t>In </a:t>
            </a:r>
            <a:r>
              <a:rPr lang="en-US" dirty="0" smtClean="0"/>
              <a:t>this study, 1179 women of age 66</a:t>
            </a:r>
            <a:r>
              <a:rPr lang="en-US" u="sng" dirty="0" smtClean="0"/>
              <a:t>+</a:t>
            </a:r>
            <a:r>
              <a:rPr lang="en-US" dirty="0" smtClean="0"/>
              <a:t>7 years were split into three groups. One group was given a placebo, one group was given a calcium supplement only, and one group was given a calcium supplement and vitamin D. Their health was tracked over five years. </a:t>
            </a:r>
          </a:p>
          <a:p>
            <a:pPr marL="457200" indent="-457200">
              <a:buFont typeface="+mj-lt"/>
              <a:buAutoNum type="arabicPeriod"/>
            </a:pPr>
            <a:r>
              <a:rPr lang="en-US" dirty="0" smtClean="0"/>
              <a:t>What was the result of this study?</a:t>
            </a:r>
          </a:p>
          <a:p>
            <a:pPr marL="457200" indent="-457200">
              <a:buFont typeface="+mj-lt"/>
              <a:buAutoNum type="arabicPeriod"/>
            </a:pPr>
            <a:r>
              <a:rPr lang="en-US" dirty="0" smtClean="0"/>
              <a:t>What was the purpose of the placebo?</a:t>
            </a:r>
            <a:endParaRPr lang="en-US" dirty="0"/>
          </a:p>
        </p:txBody>
      </p:sp>
      <p:pic>
        <p:nvPicPr>
          <p:cNvPr id="50178" name="Picture 2" descr="Kaplan-Meier survival curves (ie, free of cancer) for the 3 treatment groups randomly assigned in the cohort of women who were free of cancer at 1 y of intervention (n = 1085). Sample sizes are 266 for the placebo group, 416 for the calcium-only (Ca-only) group, and 403 for the calcium plus vitamin D (Ca + D) group. The survival at the end of study for the Ca + D group is significantly higher than that for the placebo group, by logistic regression. (Copyright Robert P Heaney, 2006. Used with permission.)"/>
          <p:cNvPicPr>
            <a:picLocks noChangeAspect="1" noChangeArrowheads="1"/>
          </p:cNvPicPr>
          <p:nvPr/>
        </p:nvPicPr>
        <p:blipFill>
          <a:blip r:embed="rId2" cstate="print"/>
          <a:srcRect/>
          <a:stretch>
            <a:fillRect/>
          </a:stretch>
        </p:blipFill>
        <p:spPr bwMode="auto">
          <a:xfrm>
            <a:off x="2133600" y="1676400"/>
            <a:ext cx="4495800" cy="3239018"/>
          </a:xfrm>
          <a:prstGeom prst="rect">
            <a:avLst/>
          </a:prstGeom>
          <a:noFill/>
        </p:spPr>
      </p:pic>
      <p:sp>
        <p:nvSpPr>
          <p:cNvPr id="5" name="Rectangle 4"/>
          <p:cNvSpPr/>
          <p:nvPr/>
        </p:nvSpPr>
        <p:spPr>
          <a:xfrm>
            <a:off x="3200400" y="76200"/>
            <a:ext cx="5562600" cy="400110"/>
          </a:xfrm>
          <a:prstGeom prst="rect">
            <a:avLst/>
          </a:prstGeom>
        </p:spPr>
        <p:txBody>
          <a:bodyPr wrap="square">
            <a:spAutoFit/>
          </a:bodyPr>
          <a:lstStyle/>
          <a:p>
            <a:r>
              <a:rPr lang="en-US" sz="1000" dirty="0" err="1"/>
              <a:t>Lappe</a:t>
            </a:r>
            <a:r>
              <a:rPr lang="en-US" sz="1000" dirty="0"/>
              <a:t>, J. M., Travers-Gustafson, D., Davies, K. M., </a:t>
            </a:r>
            <a:r>
              <a:rPr lang="en-US" sz="1000" dirty="0" err="1"/>
              <a:t>Recker</a:t>
            </a:r>
            <a:r>
              <a:rPr lang="en-US" sz="1000" dirty="0"/>
              <a:t>, R. R., &amp; Heaney, R. P. (2007). </a:t>
            </a:r>
            <a:r>
              <a:rPr lang="en-US" sz="1000" i="1" dirty="0" smtClean="0"/>
              <a:t>The </a:t>
            </a:r>
            <a:r>
              <a:rPr lang="en-US" sz="1000" i="1" dirty="0"/>
              <a:t>American Journal of Clinical Nutrition,85</a:t>
            </a:r>
            <a:r>
              <a:rPr lang="en-US" sz="1000" dirty="0"/>
              <a:t>(6), 1586-1591.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Vemurafenib</a:t>
            </a:r>
            <a:r>
              <a:rPr lang="en-US" dirty="0" smtClean="0"/>
              <a:t> is a Therapy for Melanoma</a:t>
            </a:r>
            <a:endParaRPr lang="en-US" dirty="0"/>
          </a:p>
        </p:txBody>
      </p:sp>
      <p:sp>
        <p:nvSpPr>
          <p:cNvPr id="3" name="Content Placeholder 2"/>
          <p:cNvSpPr>
            <a:spLocks noGrp="1"/>
          </p:cNvSpPr>
          <p:nvPr>
            <p:ph sz="quarter" idx="1"/>
          </p:nvPr>
        </p:nvSpPr>
        <p:spPr>
          <a:xfrm>
            <a:off x="457200" y="5867400"/>
            <a:ext cx="7467600" cy="990600"/>
          </a:xfrm>
        </p:spPr>
        <p:txBody>
          <a:bodyPr>
            <a:normAutofit fontScale="92500" lnSpcReduction="20000"/>
          </a:bodyPr>
          <a:lstStyle/>
          <a:p>
            <a:pPr>
              <a:buNone/>
            </a:pPr>
            <a:r>
              <a:rPr lang="en-US" dirty="0" err="1" smtClean="0"/>
              <a:t>Vemurafenib</a:t>
            </a:r>
            <a:r>
              <a:rPr lang="en-US" dirty="0" smtClean="0"/>
              <a:t> binds to the most common mutant of BRAF (BRAF</a:t>
            </a:r>
            <a:r>
              <a:rPr lang="en-US" baseline="30000" dirty="0" smtClean="0"/>
              <a:t>V600E</a:t>
            </a:r>
            <a:r>
              <a:rPr lang="en-US" dirty="0" smtClean="0"/>
              <a:t>) and prevents it from activating its downstream target.</a:t>
            </a:r>
            <a:endParaRPr lang="en-US" dirty="0"/>
          </a:p>
        </p:txBody>
      </p:sp>
      <p:sp>
        <p:nvSpPr>
          <p:cNvPr id="51202" name="AutoShape 2" descr="Image result for braf inhibi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Image result for braf inhibi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6" name="Picture 6" descr="Image result for braf inhibitor"/>
          <p:cNvPicPr>
            <a:picLocks noChangeAspect="1" noChangeArrowheads="1"/>
          </p:cNvPicPr>
          <p:nvPr/>
        </p:nvPicPr>
        <p:blipFill>
          <a:blip r:embed="rId2" cstate="print"/>
          <a:srcRect/>
          <a:stretch>
            <a:fillRect/>
          </a:stretch>
        </p:blipFill>
        <p:spPr bwMode="auto">
          <a:xfrm>
            <a:off x="1752600" y="1562101"/>
            <a:ext cx="5181600" cy="3886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228600" y="4953000"/>
            <a:ext cx="8077200" cy="1905000"/>
          </a:xfrm>
        </p:spPr>
        <p:txBody>
          <a:bodyPr>
            <a:normAutofit fontScale="62500" lnSpcReduction="20000"/>
          </a:bodyPr>
          <a:lstStyle/>
          <a:p>
            <a:pPr>
              <a:buNone/>
            </a:pPr>
            <a:r>
              <a:rPr lang="en-US" dirty="0" smtClean="0"/>
              <a:t>This waterfall plot shows132 melanoma patients with the BRAF</a:t>
            </a:r>
            <a:r>
              <a:rPr lang="en-US" baseline="30000" dirty="0" smtClean="0"/>
              <a:t>V600E </a:t>
            </a:r>
            <a:r>
              <a:rPr lang="en-US" dirty="0" smtClean="0"/>
              <a:t>mutation who were treated with </a:t>
            </a:r>
            <a:r>
              <a:rPr lang="en-US" dirty="0" err="1" smtClean="0"/>
              <a:t>Vemurafenib</a:t>
            </a:r>
            <a:r>
              <a:rPr lang="en-US" dirty="0" smtClean="0"/>
              <a:t>. Their tumor size was measured and plotted on this graph. Color relates to the metastatic stage of the melanoma. </a:t>
            </a:r>
          </a:p>
          <a:p>
            <a:pPr marL="457200" indent="-457200">
              <a:buFont typeface="+mj-lt"/>
              <a:buAutoNum type="arabicPeriod"/>
            </a:pPr>
            <a:r>
              <a:rPr lang="en-US" dirty="0" smtClean="0"/>
              <a:t>What is the relationship between severity of the cancer and efficacy of the drug?</a:t>
            </a:r>
          </a:p>
          <a:p>
            <a:pPr marL="457200" indent="-457200">
              <a:buFont typeface="+mj-lt"/>
              <a:buAutoNum type="arabicPeriod"/>
            </a:pPr>
            <a:r>
              <a:rPr lang="en-US" dirty="0" smtClean="0"/>
              <a:t>What is going on with the 11 patients at the far right of the graph, the ones whose lines go all the way down to -100?</a:t>
            </a:r>
          </a:p>
          <a:p>
            <a:pPr marL="457200" indent="-457200">
              <a:buFont typeface="+mj-lt"/>
              <a:buAutoNum type="arabicPeriod"/>
            </a:pPr>
            <a:r>
              <a:rPr lang="en-US" dirty="0" smtClean="0"/>
              <a:t>What is going on with the first 9 patients? What might explain their results?</a:t>
            </a:r>
          </a:p>
          <a:p>
            <a:pPr marL="457200" indent="-457200">
              <a:buFont typeface="+mj-lt"/>
              <a:buAutoNum type="arabicPeriod"/>
            </a:pPr>
            <a:r>
              <a:rPr lang="en-US" dirty="0" smtClean="0"/>
              <a:t>Would you take this drug if you had melanoma?</a:t>
            </a:r>
          </a:p>
        </p:txBody>
      </p:sp>
      <p:pic>
        <p:nvPicPr>
          <p:cNvPr id="52226" name="Picture 2" descr="https://www.nejm.org/na101/home/literatum/publisher/mms/journals/content/nejm/2012/nejm_2012.366.issue-8/nejmoa1112302/production/images/img_xlarge/nejmoa1112302_f1.jpeg"/>
          <p:cNvPicPr>
            <a:picLocks noChangeAspect="1" noChangeArrowheads="1"/>
          </p:cNvPicPr>
          <p:nvPr/>
        </p:nvPicPr>
        <p:blipFill>
          <a:blip r:embed="rId2" cstate="print"/>
          <a:srcRect/>
          <a:stretch>
            <a:fillRect/>
          </a:stretch>
        </p:blipFill>
        <p:spPr bwMode="auto">
          <a:xfrm>
            <a:off x="1219200" y="1447800"/>
            <a:ext cx="6165446" cy="3497538"/>
          </a:xfrm>
          <a:prstGeom prst="rect">
            <a:avLst/>
          </a:prstGeom>
          <a:noFill/>
        </p:spPr>
      </p:pic>
      <p:sp>
        <p:nvSpPr>
          <p:cNvPr id="5" name="Rectangle 4"/>
          <p:cNvSpPr/>
          <p:nvPr/>
        </p:nvSpPr>
        <p:spPr>
          <a:xfrm>
            <a:off x="3048000" y="609600"/>
            <a:ext cx="6096000" cy="738664"/>
          </a:xfrm>
          <a:prstGeom prst="rect">
            <a:avLst/>
          </a:prstGeom>
        </p:spPr>
        <p:txBody>
          <a:bodyPr wrap="square">
            <a:spAutoFit/>
          </a:bodyPr>
          <a:lstStyle/>
          <a:p>
            <a:pPr>
              <a:buNone/>
            </a:pPr>
            <a:r>
              <a:rPr lang="en-US" sz="1400" u="sng" dirty="0" smtClean="0"/>
              <a:t>M1a</a:t>
            </a:r>
            <a:r>
              <a:rPr lang="en-US" sz="1400" dirty="0" smtClean="0"/>
              <a:t>: Subcutaneous metastasis</a:t>
            </a:r>
          </a:p>
          <a:p>
            <a:pPr>
              <a:buNone/>
            </a:pPr>
            <a:r>
              <a:rPr lang="en-US" sz="1400" u="sng" dirty="0" smtClean="0"/>
              <a:t>M2b</a:t>
            </a:r>
            <a:r>
              <a:rPr lang="en-US" sz="1400" dirty="0" smtClean="0"/>
              <a:t>: Lung metastasis</a:t>
            </a:r>
          </a:p>
          <a:p>
            <a:pPr>
              <a:buNone/>
            </a:pPr>
            <a:r>
              <a:rPr lang="en-US" sz="1400" u="sng" dirty="0" smtClean="0"/>
              <a:t>M1c</a:t>
            </a:r>
            <a:r>
              <a:rPr lang="en-US" sz="1400" dirty="0" smtClean="0"/>
              <a:t>: Other visceral organ metastasis (brain, liver, kidney, etc.)</a:t>
            </a:r>
          </a:p>
        </p:txBody>
      </p:sp>
      <p:sp>
        <p:nvSpPr>
          <p:cNvPr id="6" name="Rectangle 5"/>
          <p:cNvSpPr/>
          <p:nvPr/>
        </p:nvSpPr>
        <p:spPr>
          <a:xfrm>
            <a:off x="3657600" y="76200"/>
            <a:ext cx="5029200" cy="400110"/>
          </a:xfrm>
          <a:prstGeom prst="rect">
            <a:avLst/>
          </a:prstGeom>
        </p:spPr>
        <p:txBody>
          <a:bodyPr wrap="square">
            <a:spAutoFit/>
          </a:bodyPr>
          <a:lstStyle/>
          <a:p>
            <a:r>
              <a:rPr lang="en-US" sz="1000" dirty="0" err="1"/>
              <a:t>Sosman</a:t>
            </a:r>
            <a:r>
              <a:rPr lang="en-US" sz="1000" dirty="0"/>
              <a:t>, J. A., Kim, K. B., </a:t>
            </a:r>
            <a:r>
              <a:rPr lang="en-US" sz="1000" dirty="0" err="1"/>
              <a:t>Schuchter</a:t>
            </a:r>
            <a:r>
              <a:rPr lang="en-US" sz="1000" dirty="0"/>
              <a:t>, L., Gonzalez, R., </a:t>
            </a:r>
            <a:r>
              <a:rPr lang="en-US" sz="1000" dirty="0" err="1"/>
              <a:t>Pavlick</a:t>
            </a:r>
            <a:r>
              <a:rPr lang="en-US" sz="1000" dirty="0"/>
              <a:t>, A. C., Weber, J. S., </a:t>
            </a:r>
            <a:r>
              <a:rPr lang="en-US" sz="1000" dirty="0" err="1" smtClean="0"/>
              <a:t>Ribas</a:t>
            </a:r>
            <a:r>
              <a:rPr lang="en-US" sz="1000" dirty="0"/>
              <a:t>, A. (2012). </a:t>
            </a:r>
            <a:r>
              <a:rPr lang="en-US" sz="1000" i="1" dirty="0" smtClean="0"/>
              <a:t>New </a:t>
            </a:r>
            <a:r>
              <a:rPr lang="en-US" sz="1000" i="1" dirty="0"/>
              <a:t>England Journal of Medicine,366</a:t>
            </a:r>
            <a:r>
              <a:rPr lang="en-US" sz="1000" dirty="0"/>
              <a:t>(8), 707-714.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Lung Cancer</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Lungs</a:t>
            </a:r>
            <a:endParaRPr lang="en-US" dirty="0"/>
          </a:p>
        </p:txBody>
      </p:sp>
      <p:sp>
        <p:nvSpPr>
          <p:cNvPr id="3" name="Content Placeholder 2"/>
          <p:cNvSpPr>
            <a:spLocks noGrp="1"/>
          </p:cNvSpPr>
          <p:nvPr>
            <p:ph sz="quarter" idx="1"/>
          </p:nvPr>
        </p:nvSpPr>
        <p:spPr>
          <a:xfrm>
            <a:off x="457200" y="5486400"/>
            <a:ext cx="7467600" cy="1219200"/>
          </a:xfrm>
        </p:spPr>
        <p:txBody>
          <a:bodyPr>
            <a:normAutofit fontScale="92500" lnSpcReduction="20000"/>
          </a:bodyPr>
          <a:lstStyle/>
          <a:p>
            <a:pPr>
              <a:buNone/>
            </a:pPr>
            <a:r>
              <a:rPr lang="en-US" dirty="0" smtClean="0"/>
              <a:t>Lungs are spongy because they are filled with alveoli. Each alveolus is a small sac that can inflate with air, like a tiny balloon. Blood vessels wrap around the alveoli to allow gas exchange via simple diffusion.</a:t>
            </a:r>
            <a:endParaRPr lang="en-US" dirty="0"/>
          </a:p>
        </p:txBody>
      </p:sp>
      <p:pic>
        <p:nvPicPr>
          <p:cNvPr id="4" name="Picture 2" descr="http://2.bp.blogspot.com/-Lx-c7izS_U0/VRbIIbPEbRI/AAAAAAAAXgs/XWQZG0S5Zsw/s1600/gas%2Bexchange.png"/>
          <p:cNvPicPr>
            <a:picLocks noChangeAspect="1" noChangeArrowheads="1"/>
          </p:cNvPicPr>
          <p:nvPr/>
        </p:nvPicPr>
        <p:blipFill>
          <a:blip r:embed="rId2" cstate="print"/>
          <a:srcRect/>
          <a:stretch>
            <a:fillRect/>
          </a:stretch>
        </p:blipFill>
        <p:spPr bwMode="auto">
          <a:xfrm>
            <a:off x="4800600" y="2209800"/>
            <a:ext cx="3522784" cy="2198218"/>
          </a:xfrm>
          <a:prstGeom prst="rect">
            <a:avLst/>
          </a:prstGeom>
          <a:noFill/>
        </p:spPr>
      </p:pic>
      <p:pic>
        <p:nvPicPr>
          <p:cNvPr id="5" name="Picture 2" descr="http://soft-matter.seas.harvard.edu/images/2/24/Lung_picture.jpg"/>
          <p:cNvPicPr>
            <a:picLocks noChangeAspect="1" noChangeArrowheads="1"/>
          </p:cNvPicPr>
          <p:nvPr/>
        </p:nvPicPr>
        <p:blipFill>
          <a:blip r:embed="rId3" cstate="print"/>
          <a:srcRect/>
          <a:stretch>
            <a:fillRect/>
          </a:stretch>
        </p:blipFill>
        <p:spPr bwMode="auto">
          <a:xfrm>
            <a:off x="1143000" y="2057400"/>
            <a:ext cx="3201260" cy="28384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sp>
        <p:nvSpPr>
          <p:cNvPr id="3" name="Content Placeholder 2"/>
          <p:cNvSpPr>
            <a:spLocks noGrp="1"/>
          </p:cNvSpPr>
          <p:nvPr>
            <p:ph sz="quarter" idx="1"/>
          </p:nvPr>
        </p:nvSpPr>
        <p:spPr>
          <a:xfrm>
            <a:off x="457200" y="5638800"/>
            <a:ext cx="7467600" cy="835152"/>
          </a:xfrm>
        </p:spPr>
        <p:txBody>
          <a:bodyPr>
            <a:normAutofit fontScale="85000" lnSpcReduction="20000"/>
          </a:bodyPr>
          <a:lstStyle/>
          <a:p>
            <a:pPr>
              <a:buNone/>
            </a:pPr>
            <a:r>
              <a:rPr lang="en-US" dirty="0" smtClean="0"/>
              <a:t>Lung cancer is unusual in that it is often diagnosed very late. The two most common symptoms, cough and fatigue, are easily dismissed as unimportant health concerns.</a:t>
            </a:r>
            <a:endParaRPr lang="en-US" dirty="0"/>
          </a:p>
        </p:txBody>
      </p:sp>
      <p:pic>
        <p:nvPicPr>
          <p:cNvPr id="4" name="Picture 2" descr="Image result for lung cancer"/>
          <p:cNvPicPr>
            <a:picLocks noChangeAspect="1" noChangeArrowheads="1"/>
          </p:cNvPicPr>
          <p:nvPr/>
        </p:nvPicPr>
        <p:blipFill>
          <a:blip r:embed="rId2" cstate="print"/>
          <a:srcRect/>
          <a:stretch>
            <a:fillRect/>
          </a:stretch>
        </p:blipFill>
        <p:spPr bwMode="auto">
          <a:xfrm>
            <a:off x="1447800" y="2286000"/>
            <a:ext cx="2857500" cy="2771776"/>
          </a:xfrm>
          <a:prstGeom prst="rect">
            <a:avLst/>
          </a:prstGeom>
          <a:noFill/>
        </p:spPr>
      </p:pic>
      <p:pic>
        <p:nvPicPr>
          <p:cNvPr id="56322" name="Picture 2" descr="Image result for lung cancer diagnosis stage"/>
          <p:cNvPicPr>
            <a:picLocks noChangeAspect="1" noChangeArrowheads="1"/>
          </p:cNvPicPr>
          <p:nvPr/>
        </p:nvPicPr>
        <p:blipFill>
          <a:blip r:embed="rId3" cstate="print"/>
          <a:srcRect/>
          <a:stretch>
            <a:fillRect/>
          </a:stretch>
        </p:blipFill>
        <p:spPr bwMode="auto">
          <a:xfrm>
            <a:off x="4572000" y="457200"/>
            <a:ext cx="4090154" cy="23033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Melanocytes</a:t>
            </a:r>
            <a:r>
              <a:rPr lang="en-US" dirty="0" smtClean="0"/>
              <a:t> Produce Melanin</a:t>
            </a:r>
            <a:endParaRPr lang="en-US" dirty="0"/>
          </a:p>
        </p:txBody>
      </p:sp>
      <p:sp>
        <p:nvSpPr>
          <p:cNvPr id="3" name="Content Placeholder 2"/>
          <p:cNvSpPr>
            <a:spLocks noGrp="1"/>
          </p:cNvSpPr>
          <p:nvPr>
            <p:ph sz="quarter" idx="1"/>
          </p:nvPr>
        </p:nvSpPr>
        <p:spPr>
          <a:xfrm>
            <a:off x="457200" y="5715000"/>
            <a:ext cx="7467600" cy="1143000"/>
          </a:xfrm>
        </p:spPr>
        <p:txBody>
          <a:bodyPr>
            <a:normAutofit fontScale="85000" lnSpcReduction="20000"/>
          </a:bodyPr>
          <a:lstStyle/>
          <a:p>
            <a:pPr>
              <a:buNone/>
            </a:pPr>
            <a:r>
              <a:rPr lang="en-US" dirty="0" smtClean="0"/>
              <a:t>Melanin is a dark pigment. The melanin travels in vesicles called </a:t>
            </a:r>
            <a:r>
              <a:rPr lang="en-US" dirty="0" err="1" smtClean="0"/>
              <a:t>melanosomes</a:t>
            </a:r>
            <a:r>
              <a:rPr lang="en-US" dirty="0" smtClean="0"/>
              <a:t> into the </a:t>
            </a:r>
            <a:r>
              <a:rPr lang="en-US" dirty="0" err="1" smtClean="0"/>
              <a:t>keratinocytes</a:t>
            </a:r>
            <a:r>
              <a:rPr lang="en-US" dirty="0" smtClean="0"/>
              <a:t> (skin cells). Dark skinned people have more melanin than light skinned people.</a:t>
            </a:r>
            <a:endParaRPr lang="en-US" dirty="0"/>
          </a:p>
        </p:txBody>
      </p:sp>
      <p:pic>
        <p:nvPicPr>
          <p:cNvPr id="33794" name="Picture 2" descr="Image result for melanocytes"/>
          <p:cNvPicPr>
            <a:picLocks noChangeAspect="1" noChangeArrowheads="1"/>
          </p:cNvPicPr>
          <p:nvPr/>
        </p:nvPicPr>
        <p:blipFill>
          <a:blip r:embed="rId2" cstate="print"/>
          <a:srcRect/>
          <a:stretch>
            <a:fillRect/>
          </a:stretch>
        </p:blipFill>
        <p:spPr bwMode="auto">
          <a:xfrm>
            <a:off x="1295400" y="1752600"/>
            <a:ext cx="4925088" cy="3886202"/>
          </a:xfrm>
          <a:prstGeom prst="rect">
            <a:avLst/>
          </a:prstGeom>
          <a:noFill/>
        </p:spPr>
      </p:pic>
      <p:sp>
        <p:nvSpPr>
          <p:cNvPr id="5" name="TextBox 4"/>
          <p:cNvSpPr txBox="1"/>
          <p:nvPr/>
        </p:nvSpPr>
        <p:spPr>
          <a:xfrm>
            <a:off x="6553200" y="1676400"/>
            <a:ext cx="2057400" cy="830997"/>
          </a:xfrm>
          <a:prstGeom prst="rect">
            <a:avLst/>
          </a:prstGeom>
          <a:noFill/>
        </p:spPr>
        <p:txBody>
          <a:bodyPr wrap="square" rtlCol="0">
            <a:spAutoFit/>
          </a:bodyPr>
          <a:lstStyle/>
          <a:p>
            <a:r>
              <a:rPr lang="en-US" sz="1600" i="1" dirty="0" smtClean="0">
                <a:solidFill>
                  <a:srgbClr val="FF0000"/>
                </a:solidFill>
              </a:rPr>
              <a:t>Question: </a:t>
            </a:r>
            <a:r>
              <a:rPr lang="en-US" sz="1600" dirty="0" smtClean="0">
                <a:solidFill>
                  <a:srgbClr val="FF0000"/>
                </a:solidFill>
              </a:rPr>
              <a:t>Where else in the body do we see melanin?</a:t>
            </a:r>
            <a:endParaRPr lang="en-US" sz="16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Almost No Lung Cancer in History</a:t>
            </a:r>
            <a:endParaRPr lang="en-US" dirty="0"/>
          </a:p>
        </p:txBody>
      </p:sp>
      <p:sp>
        <p:nvSpPr>
          <p:cNvPr id="3" name="Content Placeholder 2"/>
          <p:cNvSpPr>
            <a:spLocks noGrp="1"/>
          </p:cNvSpPr>
          <p:nvPr>
            <p:ph sz="quarter" idx="1"/>
          </p:nvPr>
        </p:nvSpPr>
        <p:spPr>
          <a:xfrm>
            <a:off x="457200" y="5562600"/>
            <a:ext cx="7467600" cy="911352"/>
          </a:xfrm>
        </p:spPr>
        <p:txBody>
          <a:bodyPr>
            <a:normAutofit/>
          </a:bodyPr>
          <a:lstStyle/>
          <a:p>
            <a:pPr>
              <a:buNone/>
            </a:pPr>
            <a:r>
              <a:rPr lang="en-US" dirty="0" smtClean="0"/>
              <a:t>Before 1900, only 1/1000 autopsies showed lung cancer. That’s 0.1% of deaths due to lung cancer.</a:t>
            </a:r>
            <a:endParaRPr lang="en-US" dirty="0"/>
          </a:p>
        </p:txBody>
      </p:sp>
      <p:pic>
        <p:nvPicPr>
          <p:cNvPr id="2050" name="Picture 2" descr="Image result for Primary Malignant Growths of the Lungs and Bronchi"/>
          <p:cNvPicPr>
            <a:picLocks noChangeAspect="1" noChangeArrowheads="1"/>
          </p:cNvPicPr>
          <p:nvPr/>
        </p:nvPicPr>
        <p:blipFill>
          <a:blip r:embed="rId2" cstate="print"/>
          <a:srcRect/>
          <a:stretch>
            <a:fillRect/>
          </a:stretch>
        </p:blipFill>
        <p:spPr bwMode="auto">
          <a:xfrm>
            <a:off x="2743200" y="2057400"/>
            <a:ext cx="2038864" cy="3352800"/>
          </a:xfrm>
          <a:prstGeom prst="rect">
            <a:avLst/>
          </a:prstGeom>
          <a:noFill/>
        </p:spPr>
      </p:pic>
      <p:pic>
        <p:nvPicPr>
          <p:cNvPr id="2052" name="Picture 4" descr="Image result for historical autopsy"/>
          <p:cNvPicPr>
            <a:picLocks noChangeAspect="1" noChangeArrowheads="1"/>
          </p:cNvPicPr>
          <p:nvPr/>
        </p:nvPicPr>
        <p:blipFill>
          <a:blip r:embed="rId3" cstate="print"/>
          <a:srcRect/>
          <a:stretch>
            <a:fillRect/>
          </a:stretch>
        </p:blipFill>
        <p:spPr bwMode="auto">
          <a:xfrm>
            <a:off x="4648200" y="1371600"/>
            <a:ext cx="2638425" cy="2857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 </a:t>
            </a:r>
            <a:endParaRPr lang="en-US" dirty="0"/>
          </a:p>
        </p:txBody>
      </p:sp>
      <p:sp>
        <p:nvSpPr>
          <p:cNvPr id="3" name="Content Placeholder 2"/>
          <p:cNvSpPr>
            <a:spLocks noGrp="1"/>
          </p:cNvSpPr>
          <p:nvPr>
            <p:ph sz="quarter" idx="1"/>
          </p:nvPr>
        </p:nvSpPr>
        <p:spPr>
          <a:xfrm>
            <a:off x="457200" y="5410200"/>
            <a:ext cx="7467600" cy="1371600"/>
          </a:xfrm>
        </p:spPr>
        <p:txBody>
          <a:bodyPr>
            <a:normAutofit fontScale="70000" lnSpcReduction="20000"/>
          </a:bodyPr>
          <a:lstStyle/>
          <a:p>
            <a:pPr>
              <a:buNone/>
            </a:pPr>
            <a:r>
              <a:rPr lang="en-US" dirty="0" smtClean="0"/>
              <a:t>Before World War I, pipes and cigars were the most common means of tobacco consumption. However, these were not convenient to use in the trenches. Soldiers began to switch to cigarettes, as the small packages were easy to carry and keep dry. An explosion of cigarette advertising around this time helped cement the transition.</a:t>
            </a:r>
            <a:endParaRPr lang="en-US" dirty="0"/>
          </a:p>
        </p:txBody>
      </p:sp>
      <p:sp>
        <p:nvSpPr>
          <p:cNvPr id="44036" name="AutoShape 4" descr="Image result for cigarettes world war i 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result for cigarettes world war i 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0" name="Picture 8" descr="Image result for cigarettes world war i ad"/>
          <p:cNvPicPr>
            <a:picLocks noChangeAspect="1" noChangeArrowheads="1"/>
          </p:cNvPicPr>
          <p:nvPr/>
        </p:nvPicPr>
        <p:blipFill>
          <a:blip r:embed="rId2" cstate="print"/>
          <a:srcRect r="4013"/>
          <a:stretch>
            <a:fillRect/>
          </a:stretch>
        </p:blipFill>
        <p:spPr bwMode="auto">
          <a:xfrm>
            <a:off x="3581400" y="152400"/>
            <a:ext cx="5029200" cy="2756364"/>
          </a:xfrm>
          <a:prstGeom prst="rect">
            <a:avLst/>
          </a:prstGeom>
          <a:noFill/>
        </p:spPr>
      </p:pic>
      <p:pic>
        <p:nvPicPr>
          <p:cNvPr id="44042" name="Picture 10" descr="Image result for world war 1 trench"/>
          <p:cNvPicPr>
            <a:picLocks noChangeAspect="1" noChangeArrowheads="1"/>
          </p:cNvPicPr>
          <p:nvPr/>
        </p:nvPicPr>
        <p:blipFill>
          <a:blip r:embed="rId3" cstate="print"/>
          <a:srcRect/>
          <a:stretch>
            <a:fillRect/>
          </a:stretch>
        </p:blipFill>
        <p:spPr bwMode="auto">
          <a:xfrm>
            <a:off x="457200" y="2362200"/>
            <a:ext cx="3648654" cy="2913222"/>
          </a:xfrm>
          <a:prstGeom prst="rect">
            <a:avLst/>
          </a:prstGeom>
          <a:noFill/>
        </p:spPr>
      </p:pic>
      <p:pic>
        <p:nvPicPr>
          <p:cNvPr id="44044" name="Picture 12" descr="Image result for world war 1 cigarette ad"/>
          <p:cNvPicPr>
            <a:picLocks noChangeAspect="1" noChangeArrowheads="1"/>
          </p:cNvPicPr>
          <p:nvPr/>
        </p:nvPicPr>
        <p:blipFill>
          <a:blip r:embed="rId4" cstate="print"/>
          <a:srcRect/>
          <a:stretch>
            <a:fillRect/>
          </a:stretch>
        </p:blipFill>
        <p:spPr bwMode="auto">
          <a:xfrm>
            <a:off x="6324600" y="2514600"/>
            <a:ext cx="2019300" cy="2743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Anything Boys Can Do…</a:t>
            </a:r>
            <a:endParaRPr lang="en-US" dirty="0"/>
          </a:p>
        </p:txBody>
      </p:sp>
      <p:sp>
        <p:nvSpPr>
          <p:cNvPr id="3" name="Content Placeholder 2"/>
          <p:cNvSpPr>
            <a:spLocks noGrp="1"/>
          </p:cNvSpPr>
          <p:nvPr>
            <p:ph sz="quarter" idx="1"/>
          </p:nvPr>
        </p:nvSpPr>
        <p:spPr>
          <a:xfrm>
            <a:off x="457200" y="5638800"/>
            <a:ext cx="7467600" cy="1143000"/>
          </a:xfrm>
        </p:spPr>
        <p:txBody>
          <a:bodyPr>
            <a:normAutofit fontScale="70000" lnSpcReduction="20000"/>
          </a:bodyPr>
          <a:lstStyle/>
          <a:p>
            <a:pPr>
              <a:buNone/>
            </a:pPr>
            <a:r>
              <a:rPr lang="en-US" dirty="0" smtClean="0"/>
              <a:t>After World War I, men were smoking a lot of cigarettes, but smoking was still considered an unladylike activity. Tobacco companies saw an opportunity with the women’s suffrage movement. They began marketing directly to women, associating cigarette smoking with female independence and power. Women took the bait.</a:t>
            </a:r>
            <a:endParaRPr lang="en-US" dirty="0"/>
          </a:p>
        </p:txBody>
      </p:sp>
      <p:pic>
        <p:nvPicPr>
          <p:cNvPr id="45060" name="Picture 4" descr="Image result for cigarettes men vs women 1900"/>
          <p:cNvPicPr>
            <a:picLocks noChangeAspect="1" noChangeArrowheads="1"/>
          </p:cNvPicPr>
          <p:nvPr/>
        </p:nvPicPr>
        <p:blipFill>
          <a:blip r:embed="rId2" cstate="print"/>
          <a:srcRect/>
          <a:stretch>
            <a:fillRect/>
          </a:stretch>
        </p:blipFill>
        <p:spPr bwMode="auto">
          <a:xfrm>
            <a:off x="381000" y="1981200"/>
            <a:ext cx="4697262" cy="3429000"/>
          </a:xfrm>
          <a:prstGeom prst="rect">
            <a:avLst/>
          </a:prstGeom>
          <a:noFill/>
        </p:spPr>
      </p:pic>
      <p:pic>
        <p:nvPicPr>
          <p:cNvPr id="45062" name="Picture 6" descr="Image result for lucky strike amelia"/>
          <p:cNvPicPr>
            <a:picLocks noChangeAspect="1" noChangeArrowheads="1"/>
          </p:cNvPicPr>
          <p:nvPr/>
        </p:nvPicPr>
        <p:blipFill>
          <a:blip r:embed="rId3" cstate="print"/>
          <a:srcRect/>
          <a:stretch>
            <a:fillRect/>
          </a:stretch>
        </p:blipFill>
        <p:spPr bwMode="auto">
          <a:xfrm>
            <a:off x="5410200" y="152400"/>
            <a:ext cx="2116487" cy="2935224"/>
          </a:xfrm>
          <a:prstGeom prst="rect">
            <a:avLst/>
          </a:prstGeom>
          <a:noFill/>
        </p:spPr>
      </p:pic>
      <p:pic>
        <p:nvPicPr>
          <p:cNvPr id="45064" name="Picture 8" descr="Related image"/>
          <p:cNvPicPr>
            <a:picLocks noChangeAspect="1" noChangeArrowheads="1"/>
          </p:cNvPicPr>
          <p:nvPr/>
        </p:nvPicPr>
        <p:blipFill>
          <a:blip r:embed="rId4" cstate="print"/>
          <a:srcRect/>
          <a:stretch>
            <a:fillRect/>
          </a:stretch>
        </p:blipFill>
        <p:spPr bwMode="auto">
          <a:xfrm>
            <a:off x="6477000" y="2590800"/>
            <a:ext cx="2217878" cy="29337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Nazis Got Exactly One Thing Right</a:t>
            </a:r>
            <a:endParaRPr lang="en-US" dirty="0"/>
          </a:p>
        </p:txBody>
      </p:sp>
      <p:sp>
        <p:nvSpPr>
          <p:cNvPr id="3" name="Content Placeholder 2"/>
          <p:cNvSpPr>
            <a:spLocks noGrp="1"/>
          </p:cNvSpPr>
          <p:nvPr>
            <p:ph sz="quarter" idx="1"/>
          </p:nvPr>
        </p:nvSpPr>
        <p:spPr>
          <a:xfrm>
            <a:off x="457200" y="5334000"/>
            <a:ext cx="7467600" cy="1447800"/>
          </a:xfrm>
        </p:spPr>
        <p:txBody>
          <a:bodyPr>
            <a:normAutofit fontScale="85000" lnSpcReduction="20000"/>
          </a:bodyPr>
          <a:lstStyle/>
          <a:p>
            <a:pPr>
              <a:buNone/>
            </a:pPr>
            <a:r>
              <a:rPr lang="en-US" dirty="0" smtClean="0"/>
              <a:t>Fritz </a:t>
            </a:r>
            <a:r>
              <a:rPr lang="en-US" dirty="0" err="1" smtClean="0"/>
              <a:t>Lickint</a:t>
            </a:r>
            <a:r>
              <a:rPr lang="en-US" dirty="0" smtClean="0"/>
              <a:t> (1898-1960) was a German physician who first reported a link between cigarette smoking and lung cancer. As a direct result of his work, the Nazi government launched the first ever state-sponsored anti-tobacco campaign in 1933.</a:t>
            </a:r>
            <a:endParaRPr lang="en-US" dirty="0"/>
          </a:p>
        </p:txBody>
      </p:sp>
      <p:pic>
        <p:nvPicPr>
          <p:cNvPr id="1026" name="Picture 2" descr="https://upload.wikimedia.org/wikipedia/en/5/51/German_anti-smoking_ad.jpeg"/>
          <p:cNvPicPr>
            <a:picLocks noChangeAspect="1" noChangeArrowheads="1"/>
          </p:cNvPicPr>
          <p:nvPr/>
        </p:nvPicPr>
        <p:blipFill>
          <a:blip r:embed="rId2" cstate="print"/>
          <a:srcRect/>
          <a:stretch>
            <a:fillRect/>
          </a:stretch>
        </p:blipFill>
        <p:spPr bwMode="auto">
          <a:xfrm>
            <a:off x="4114800" y="2057400"/>
            <a:ext cx="3333750" cy="2714626"/>
          </a:xfrm>
          <a:prstGeom prst="rect">
            <a:avLst/>
          </a:prstGeom>
          <a:noFill/>
        </p:spPr>
      </p:pic>
      <p:pic>
        <p:nvPicPr>
          <p:cNvPr id="1028" name="Picture 4" descr="Related image"/>
          <p:cNvPicPr>
            <a:picLocks noChangeAspect="1" noChangeArrowheads="1"/>
          </p:cNvPicPr>
          <p:nvPr/>
        </p:nvPicPr>
        <p:blipFill>
          <a:blip r:embed="rId3" cstate="print"/>
          <a:srcRect/>
          <a:stretch>
            <a:fillRect/>
          </a:stretch>
        </p:blipFill>
        <p:spPr bwMode="auto">
          <a:xfrm>
            <a:off x="990600" y="1600200"/>
            <a:ext cx="2461158" cy="3543300"/>
          </a:xfrm>
          <a:prstGeom prst="rect">
            <a:avLst/>
          </a:prstGeom>
          <a:noFill/>
        </p:spPr>
      </p:pic>
      <p:sp>
        <p:nvSpPr>
          <p:cNvPr id="6" name="TextBox 5"/>
          <p:cNvSpPr txBox="1"/>
          <p:nvPr/>
        </p:nvSpPr>
        <p:spPr>
          <a:xfrm>
            <a:off x="4953000" y="228600"/>
            <a:ext cx="3733800" cy="523220"/>
          </a:xfrm>
          <a:prstGeom prst="rect">
            <a:avLst/>
          </a:prstGeom>
          <a:noFill/>
        </p:spPr>
        <p:txBody>
          <a:bodyPr wrap="square" rtlCol="0">
            <a:spAutoFit/>
          </a:bodyPr>
          <a:lstStyle/>
          <a:p>
            <a:r>
              <a:rPr lang="en-US" sz="1400" i="1" dirty="0" smtClean="0">
                <a:solidFill>
                  <a:srgbClr val="FF0000"/>
                </a:solidFill>
              </a:rPr>
              <a:t>Question</a:t>
            </a:r>
            <a:r>
              <a:rPr lang="en-US" sz="1400" dirty="0" smtClean="0">
                <a:solidFill>
                  <a:srgbClr val="FF0000"/>
                </a:solidFill>
              </a:rPr>
              <a:t>: Why did this knowledge and related anti-tobacco campaign not spread?</a:t>
            </a:r>
            <a:endParaRPr lang="en-US" sz="1400"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Image result for richard doll a bradford hill"/>
          <p:cNvPicPr>
            <a:picLocks noChangeAspect="1" noChangeArrowheads="1"/>
          </p:cNvPicPr>
          <p:nvPr/>
        </p:nvPicPr>
        <p:blipFill>
          <a:blip r:embed="rId2" cstate="print"/>
          <a:srcRect/>
          <a:stretch>
            <a:fillRect/>
          </a:stretch>
        </p:blipFill>
        <p:spPr bwMode="auto">
          <a:xfrm>
            <a:off x="5562600" y="0"/>
            <a:ext cx="3190760" cy="4271500"/>
          </a:xfrm>
          <a:prstGeom prst="rect">
            <a:avLst/>
          </a:prstGeom>
          <a:noFill/>
        </p:spPr>
      </p:pic>
      <p:sp>
        <p:nvSpPr>
          <p:cNvPr id="2" name="Title 1"/>
          <p:cNvSpPr>
            <a:spLocks noGrp="1"/>
          </p:cNvSpPr>
          <p:nvPr>
            <p:ph type="title"/>
          </p:nvPr>
        </p:nvSpPr>
        <p:spPr/>
        <p:txBody>
          <a:bodyPr/>
          <a:lstStyle/>
          <a:p>
            <a:r>
              <a:rPr lang="en-US" dirty="0" smtClean="0"/>
              <a:t>The Good Guys Figure it Out</a:t>
            </a:r>
            <a:endParaRPr lang="en-US" dirty="0"/>
          </a:p>
        </p:txBody>
      </p:sp>
      <p:sp>
        <p:nvSpPr>
          <p:cNvPr id="3" name="Content Placeholder 2"/>
          <p:cNvSpPr>
            <a:spLocks noGrp="1"/>
          </p:cNvSpPr>
          <p:nvPr>
            <p:ph sz="quarter" idx="1"/>
          </p:nvPr>
        </p:nvSpPr>
        <p:spPr>
          <a:xfrm>
            <a:off x="457200" y="5105400"/>
            <a:ext cx="7467600" cy="1828800"/>
          </a:xfrm>
        </p:spPr>
        <p:txBody>
          <a:bodyPr>
            <a:normAutofit fontScale="70000" lnSpcReduction="20000"/>
          </a:bodyPr>
          <a:lstStyle/>
          <a:p>
            <a:pPr>
              <a:buNone/>
            </a:pPr>
            <a:r>
              <a:rPr lang="en-US" dirty="0" smtClean="0"/>
              <a:t>In 1950, British scientists Austin Hill and Richard Doll were given the job of surveying lung cancer patients in London to try to figure out the cause of their disease. It was assumed that atmospheric pollution from cars and factories was the reason why lung cancer cases had spiked. Instead, they correlated lung cancer with cigarette consumption. Rumor has it that they only added the question about smoking history because the last page of the survey they were about to give out to lung cancer patients was half-empty!</a:t>
            </a:r>
            <a:endParaRPr lang="en-US" dirty="0"/>
          </a:p>
        </p:txBody>
      </p:sp>
      <p:pic>
        <p:nvPicPr>
          <p:cNvPr id="46082" name="Picture 2" descr="Image result for richard doll a bradford hill"/>
          <p:cNvPicPr>
            <a:picLocks noChangeAspect="1" noChangeArrowheads="1"/>
          </p:cNvPicPr>
          <p:nvPr/>
        </p:nvPicPr>
        <p:blipFill>
          <a:blip r:embed="rId3" cstate="print"/>
          <a:srcRect/>
          <a:stretch>
            <a:fillRect/>
          </a:stretch>
        </p:blipFill>
        <p:spPr bwMode="auto">
          <a:xfrm>
            <a:off x="2819400" y="2667000"/>
            <a:ext cx="3290680" cy="2209800"/>
          </a:xfrm>
          <a:prstGeom prst="rect">
            <a:avLst/>
          </a:prstGeom>
          <a:noFill/>
        </p:spPr>
      </p:pic>
      <p:sp>
        <p:nvSpPr>
          <p:cNvPr id="6" name="TextBox 5"/>
          <p:cNvSpPr txBox="1"/>
          <p:nvPr/>
        </p:nvSpPr>
        <p:spPr>
          <a:xfrm>
            <a:off x="609600" y="1752600"/>
            <a:ext cx="3810000" cy="954107"/>
          </a:xfrm>
          <a:prstGeom prst="rect">
            <a:avLst/>
          </a:prstGeom>
          <a:noFill/>
        </p:spPr>
        <p:txBody>
          <a:bodyPr wrap="square" rtlCol="0">
            <a:spAutoFit/>
          </a:bodyPr>
          <a:lstStyle/>
          <a:p>
            <a:r>
              <a:rPr lang="en-US" sz="1400" i="1" dirty="0" smtClean="0">
                <a:solidFill>
                  <a:srgbClr val="FF0000"/>
                </a:solidFill>
              </a:rPr>
              <a:t>Question</a:t>
            </a:r>
            <a:r>
              <a:rPr lang="en-US" sz="1400" dirty="0" smtClean="0">
                <a:solidFill>
                  <a:srgbClr val="FF0000"/>
                </a:solidFill>
              </a:rPr>
              <a:t>: If cigarette smoking began to increase in 1920, why did the British Medical Research Council wait until 1950 to sponsor this report?</a:t>
            </a:r>
            <a:endParaRPr lang="en-US" sz="14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5791200"/>
            <a:ext cx="7467600" cy="606552"/>
          </a:xfrm>
        </p:spPr>
        <p:txBody>
          <a:bodyPr>
            <a:normAutofit fontScale="85000" lnSpcReduction="20000"/>
          </a:bodyPr>
          <a:lstStyle/>
          <a:p>
            <a:pPr>
              <a:buNone/>
            </a:pPr>
            <a:r>
              <a:rPr lang="en-US" dirty="0" smtClean="0"/>
              <a:t>Interpret these this figure. Explain the difference in the graphs between men and women.</a:t>
            </a:r>
            <a:endParaRPr lang="en-US" dirty="0"/>
          </a:p>
        </p:txBody>
      </p:sp>
      <p:sp>
        <p:nvSpPr>
          <p:cNvPr id="6" name="Rectangle 5"/>
          <p:cNvSpPr/>
          <p:nvPr/>
        </p:nvSpPr>
        <p:spPr>
          <a:xfrm>
            <a:off x="2895600" y="6611779"/>
            <a:ext cx="5715000" cy="246221"/>
          </a:xfrm>
          <a:prstGeom prst="rect">
            <a:avLst/>
          </a:prstGeom>
        </p:spPr>
        <p:txBody>
          <a:bodyPr wrap="square">
            <a:spAutoFit/>
          </a:bodyPr>
          <a:lstStyle/>
          <a:p>
            <a:r>
              <a:rPr lang="en-US" sz="1000" dirty="0" smtClean="0"/>
              <a:t>Doll, R., &amp; Hill, A. B. (1950). Smoking and Carcinoma of the Lung. </a:t>
            </a:r>
            <a:r>
              <a:rPr lang="en-US" sz="1000" i="1" dirty="0" smtClean="0"/>
              <a:t>BMJ,2</a:t>
            </a:r>
            <a:r>
              <a:rPr lang="en-US" sz="1000" dirty="0" smtClean="0"/>
              <a:t>(4682), 739-748. </a:t>
            </a:r>
            <a:endParaRPr lang="en-US" sz="1000" dirty="0"/>
          </a:p>
        </p:txBody>
      </p:sp>
      <p:pic>
        <p:nvPicPr>
          <p:cNvPr id="8" name="Picture 3"/>
          <p:cNvPicPr>
            <a:picLocks noChangeAspect="1" noChangeArrowheads="1"/>
          </p:cNvPicPr>
          <p:nvPr/>
        </p:nvPicPr>
        <p:blipFill>
          <a:blip r:embed="rId2" cstate="print"/>
          <a:srcRect/>
          <a:stretch>
            <a:fillRect/>
          </a:stretch>
        </p:blipFill>
        <p:spPr bwMode="auto">
          <a:xfrm rot="60000">
            <a:off x="2558388" y="490063"/>
            <a:ext cx="3810000" cy="505124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Smoke Contains &gt;60 Known Carcinogens</a:t>
            </a:r>
            <a:endParaRPr lang="en-US" dirty="0"/>
          </a:p>
        </p:txBody>
      </p:sp>
      <p:sp>
        <p:nvSpPr>
          <p:cNvPr id="3" name="Content Placeholder 2"/>
          <p:cNvSpPr>
            <a:spLocks noGrp="1"/>
          </p:cNvSpPr>
          <p:nvPr>
            <p:ph sz="quarter" idx="1"/>
          </p:nvPr>
        </p:nvSpPr>
        <p:spPr>
          <a:xfrm>
            <a:off x="457200" y="5638800"/>
            <a:ext cx="7467600" cy="835152"/>
          </a:xfrm>
        </p:spPr>
        <p:txBody>
          <a:bodyPr>
            <a:normAutofit fontScale="92500"/>
          </a:bodyPr>
          <a:lstStyle/>
          <a:p>
            <a:pPr>
              <a:buNone/>
            </a:pPr>
            <a:r>
              <a:rPr lang="en-US" dirty="0" smtClean="0"/>
              <a:t>The most mutagenic is likely </a:t>
            </a:r>
            <a:r>
              <a:rPr lang="en-US" dirty="0" err="1" smtClean="0"/>
              <a:t>benzopyrene</a:t>
            </a:r>
            <a:r>
              <a:rPr lang="en-US" dirty="0" smtClean="0"/>
              <a:t>, which forms adducts (covalently linked groups) with DNA.</a:t>
            </a:r>
            <a:endParaRPr lang="en-US" dirty="0"/>
          </a:p>
        </p:txBody>
      </p:sp>
      <p:pic>
        <p:nvPicPr>
          <p:cNvPr id="49154" name="Picture 2" descr="https://upload.wikimedia.org/wikipedia/commons/thumb/d/d8/Benzopyrene_DNA_adduct_1JDG.png/800px-Benzopyrene_DNA_adduct_1JDG.png"/>
          <p:cNvPicPr>
            <a:picLocks noChangeAspect="1" noChangeArrowheads="1"/>
          </p:cNvPicPr>
          <p:nvPr/>
        </p:nvPicPr>
        <p:blipFill>
          <a:blip r:embed="rId2" cstate="print"/>
          <a:srcRect/>
          <a:stretch>
            <a:fillRect/>
          </a:stretch>
        </p:blipFill>
        <p:spPr bwMode="auto">
          <a:xfrm>
            <a:off x="4953000" y="1752600"/>
            <a:ext cx="2778412" cy="3848100"/>
          </a:xfrm>
          <a:prstGeom prst="rect">
            <a:avLst/>
          </a:prstGeom>
          <a:noFill/>
        </p:spPr>
      </p:pic>
      <p:sp>
        <p:nvSpPr>
          <p:cNvPr id="5" name="TextBox 4"/>
          <p:cNvSpPr txBox="1"/>
          <p:nvPr/>
        </p:nvSpPr>
        <p:spPr>
          <a:xfrm>
            <a:off x="4419600" y="1219200"/>
            <a:ext cx="3810000" cy="523220"/>
          </a:xfrm>
          <a:prstGeom prst="rect">
            <a:avLst/>
          </a:prstGeom>
          <a:noFill/>
        </p:spPr>
        <p:txBody>
          <a:bodyPr wrap="square" rtlCol="0">
            <a:spAutoFit/>
          </a:bodyPr>
          <a:lstStyle/>
          <a:p>
            <a:r>
              <a:rPr lang="en-US" sz="1400" i="1" dirty="0" smtClean="0">
                <a:solidFill>
                  <a:srgbClr val="FF0000"/>
                </a:solidFill>
              </a:rPr>
              <a:t>Question</a:t>
            </a:r>
            <a:r>
              <a:rPr lang="en-US" sz="1400" dirty="0" smtClean="0">
                <a:solidFill>
                  <a:srgbClr val="FF0000"/>
                </a:solidFill>
              </a:rPr>
              <a:t>: How will this adduct affect key DNA processes?</a:t>
            </a:r>
            <a:endParaRPr lang="en-US" sz="1400" dirty="0">
              <a:solidFill>
                <a:srgbClr val="FF0000"/>
              </a:solidFill>
            </a:endParaRPr>
          </a:p>
        </p:txBody>
      </p:sp>
      <p:pic>
        <p:nvPicPr>
          <p:cNvPr id="49156" name="Picture 4" descr="Image result for benzo a pyrene cancer"/>
          <p:cNvPicPr>
            <a:picLocks noChangeAspect="1" noChangeArrowheads="1"/>
          </p:cNvPicPr>
          <p:nvPr/>
        </p:nvPicPr>
        <p:blipFill>
          <a:blip r:embed="rId3" cstate="print"/>
          <a:srcRect/>
          <a:stretch>
            <a:fillRect/>
          </a:stretch>
        </p:blipFill>
        <p:spPr bwMode="auto">
          <a:xfrm>
            <a:off x="1066800" y="1600200"/>
            <a:ext cx="2958942" cy="392075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Smoking-Derived Cancers Involve EGFR Mutation</a:t>
            </a:r>
            <a:endParaRPr lang="en-US" dirty="0"/>
          </a:p>
        </p:txBody>
      </p:sp>
      <p:sp>
        <p:nvSpPr>
          <p:cNvPr id="3" name="Content Placeholder 2"/>
          <p:cNvSpPr>
            <a:spLocks noGrp="1"/>
          </p:cNvSpPr>
          <p:nvPr>
            <p:ph sz="quarter" idx="1"/>
          </p:nvPr>
        </p:nvSpPr>
        <p:spPr>
          <a:xfrm>
            <a:off x="457200" y="5791200"/>
            <a:ext cx="7467600" cy="1066800"/>
          </a:xfrm>
        </p:spPr>
        <p:txBody>
          <a:bodyPr>
            <a:normAutofit fontScale="85000" lnSpcReduction="20000"/>
          </a:bodyPr>
          <a:lstStyle/>
          <a:p>
            <a:pPr>
              <a:buNone/>
            </a:pPr>
            <a:r>
              <a:rPr lang="en-US" dirty="0" smtClean="0"/>
              <a:t>EGFR stands for epidermal growth factor receptor. Normally, EGFR becomes activated by auto-</a:t>
            </a:r>
            <a:r>
              <a:rPr lang="en-US" dirty="0" err="1" smtClean="0"/>
              <a:t>phosphorylation</a:t>
            </a:r>
            <a:r>
              <a:rPr lang="en-US" dirty="0" smtClean="0"/>
              <a:t> when bound by its </a:t>
            </a:r>
            <a:r>
              <a:rPr lang="en-US" dirty="0" err="1" smtClean="0"/>
              <a:t>ligand</a:t>
            </a:r>
            <a:r>
              <a:rPr lang="en-US" dirty="0" smtClean="0"/>
              <a:t>. In lung cancer, EGFR become constitutively activated.</a:t>
            </a:r>
            <a:endParaRPr lang="en-US" dirty="0"/>
          </a:p>
        </p:txBody>
      </p:sp>
      <p:pic>
        <p:nvPicPr>
          <p:cNvPr id="50180" name="Picture 4" descr="Image result for egfr cancer"/>
          <p:cNvPicPr>
            <a:picLocks noChangeAspect="1" noChangeArrowheads="1"/>
          </p:cNvPicPr>
          <p:nvPr/>
        </p:nvPicPr>
        <p:blipFill>
          <a:blip r:embed="rId2" cstate="print"/>
          <a:srcRect t="8000" b="5333"/>
          <a:stretch>
            <a:fillRect/>
          </a:stretch>
        </p:blipFill>
        <p:spPr bwMode="auto">
          <a:xfrm>
            <a:off x="2819400" y="1676400"/>
            <a:ext cx="3276600" cy="4018472"/>
          </a:xfrm>
          <a:prstGeom prst="rect">
            <a:avLst/>
          </a:prstGeom>
          <a:noFill/>
        </p:spPr>
      </p:pic>
      <p:sp>
        <p:nvSpPr>
          <p:cNvPr id="6" name="TextBox 5"/>
          <p:cNvSpPr txBox="1"/>
          <p:nvPr/>
        </p:nvSpPr>
        <p:spPr>
          <a:xfrm>
            <a:off x="6248400" y="1143000"/>
            <a:ext cx="2590800" cy="738664"/>
          </a:xfrm>
          <a:prstGeom prst="rect">
            <a:avLst/>
          </a:prstGeom>
          <a:noFill/>
        </p:spPr>
        <p:txBody>
          <a:bodyPr wrap="square" rtlCol="0">
            <a:spAutoFit/>
          </a:bodyPr>
          <a:lstStyle/>
          <a:p>
            <a:r>
              <a:rPr lang="en-US" sz="1400" i="1" dirty="0" smtClean="0">
                <a:solidFill>
                  <a:srgbClr val="FF0000"/>
                </a:solidFill>
              </a:rPr>
              <a:t>Question</a:t>
            </a:r>
            <a:r>
              <a:rPr lang="en-US" sz="1400" dirty="0" smtClean="0">
                <a:solidFill>
                  <a:srgbClr val="FF0000"/>
                </a:solidFill>
              </a:rPr>
              <a:t>: How would the addition of a phosphate group activate a protein?</a:t>
            </a:r>
            <a:endParaRPr lang="en-US" sz="14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4876800"/>
            <a:ext cx="7467600" cy="1828800"/>
          </a:xfrm>
        </p:spPr>
        <p:txBody>
          <a:bodyPr>
            <a:normAutofit fontScale="70000" lnSpcReduction="20000"/>
          </a:bodyPr>
          <a:lstStyle/>
          <a:p>
            <a:pPr>
              <a:buNone/>
            </a:pPr>
            <a:r>
              <a:rPr lang="en-US" dirty="0" smtClean="0"/>
              <a:t>A population of never-smokers with lung carcinoma was surveyed for their exposure to Environmental Tobacco Smoke (aka Secondhand Smoke). These individuals were then tested for the presence of activating EGFR mutations in their lung tumors: “EGFR (+)”.</a:t>
            </a:r>
          </a:p>
          <a:p>
            <a:pPr marL="457200" indent="-457200">
              <a:buFont typeface="+mj-lt"/>
              <a:buAutoNum type="arabicPeriod"/>
            </a:pPr>
            <a:r>
              <a:rPr lang="en-US" dirty="0" smtClean="0"/>
              <a:t>What does this data show you about the relationship between ETS and EGFR activating mutations?</a:t>
            </a:r>
          </a:p>
          <a:p>
            <a:pPr marL="457200" indent="-457200">
              <a:buFont typeface="+mj-lt"/>
              <a:buAutoNum type="arabicPeriod"/>
            </a:pPr>
            <a:r>
              <a:rPr lang="en-US" dirty="0" smtClean="0"/>
              <a:t>How do you explain the data in the 0-27 year exposure category?</a:t>
            </a:r>
            <a:endParaRPr lang="en-US" dirty="0"/>
          </a:p>
        </p:txBody>
      </p:sp>
      <p:pic>
        <p:nvPicPr>
          <p:cNvPr id="57346" name="Picture 2" descr="https://clincancerres.aacrjournals.org/content/clincanres/17/1/39/F1.large.jpg?width=800&amp;height=600&amp;carousel=1"/>
          <p:cNvPicPr>
            <a:picLocks noChangeAspect="1" noChangeArrowheads="1"/>
          </p:cNvPicPr>
          <p:nvPr/>
        </p:nvPicPr>
        <p:blipFill>
          <a:blip r:embed="rId2" cstate="print"/>
          <a:srcRect/>
          <a:stretch>
            <a:fillRect/>
          </a:stretch>
        </p:blipFill>
        <p:spPr bwMode="auto">
          <a:xfrm>
            <a:off x="685800" y="1676400"/>
            <a:ext cx="7267990" cy="2971800"/>
          </a:xfrm>
          <a:prstGeom prst="rect">
            <a:avLst/>
          </a:prstGeom>
          <a:noFill/>
        </p:spPr>
      </p:pic>
      <p:sp>
        <p:nvSpPr>
          <p:cNvPr id="5" name="Rectangle 4"/>
          <p:cNvSpPr/>
          <p:nvPr/>
        </p:nvSpPr>
        <p:spPr>
          <a:xfrm>
            <a:off x="4038600" y="0"/>
            <a:ext cx="4648200" cy="400110"/>
          </a:xfrm>
          <a:prstGeom prst="rect">
            <a:avLst/>
          </a:prstGeom>
        </p:spPr>
        <p:txBody>
          <a:bodyPr wrap="square">
            <a:spAutoFit/>
          </a:bodyPr>
          <a:lstStyle/>
          <a:p>
            <a:r>
              <a:rPr lang="en-US" sz="1000" dirty="0" smtClean="0"/>
              <a:t>Kawaguchi, T., Ando, M., Kubo, A., Takada, M., </a:t>
            </a:r>
            <a:r>
              <a:rPr lang="en-US" sz="1000" dirty="0" err="1" smtClean="0"/>
              <a:t>Atagi</a:t>
            </a:r>
            <a:r>
              <a:rPr lang="en-US" sz="1000" dirty="0" smtClean="0"/>
              <a:t>, S., </a:t>
            </a:r>
            <a:r>
              <a:rPr lang="en-US" sz="1000" dirty="0" err="1" smtClean="0"/>
              <a:t>Okishio</a:t>
            </a:r>
            <a:r>
              <a:rPr lang="en-US" sz="1000" dirty="0" smtClean="0"/>
              <a:t>, K., Sasaki, H. (2010). </a:t>
            </a:r>
            <a:r>
              <a:rPr lang="en-US" sz="1000" i="1" dirty="0" smtClean="0"/>
              <a:t>Clinical Cancer Research,17</a:t>
            </a:r>
            <a:r>
              <a:rPr lang="en-US" sz="1000" dirty="0" smtClean="0"/>
              <a:t>(1), 39-45. </a:t>
            </a:r>
            <a:endParaRPr lang="en-US" sz="1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Tarceva</a:t>
            </a:r>
            <a:r>
              <a:rPr lang="en-US" dirty="0" smtClean="0"/>
              <a:t> (</a:t>
            </a:r>
            <a:r>
              <a:rPr lang="en-US" dirty="0" err="1" smtClean="0"/>
              <a:t>Erlotinib</a:t>
            </a:r>
            <a:r>
              <a:rPr lang="en-US" dirty="0" smtClean="0"/>
              <a:t>) is a Therapy for Lung Cancer</a:t>
            </a:r>
            <a:endParaRPr lang="en-US" dirty="0"/>
          </a:p>
        </p:txBody>
      </p:sp>
      <p:sp>
        <p:nvSpPr>
          <p:cNvPr id="3" name="Content Placeholder 2"/>
          <p:cNvSpPr>
            <a:spLocks noGrp="1"/>
          </p:cNvSpPr>
          <p:nvPr>
            <p:ph sz="quarter" idx="1"/>
          </p:nvPr>
        </p:nvSpPr>
        <p:spPr>
          <a:xfrm>
            <a:off x="457200" y="5867400"/>
            <a:ext cx="7467600" cy="606552"/>
          </a:xfrm>
        </p:spPr>
        <p:txBody>
          <a:bodyPr>
            <a:normAutofit fontScale="85000" lnSpcReduction="20000"/>
          </a:bodyPr>
          <a:lstStyle/>
          <a:p>
            <a:pPr>
              <a:buNone/>
            </a:pPr>
            <a:r>
              <a:rPr lang="en-US" dirty="0" err="1" smtClean="0"/>
              <a:t>Erlotinib</a:t>
            </a:r>
            <a:r>
              <a:rPr lang="en-US" dirty="0" smtClean="0"/>
              <a:t> binds directly to the EGFR protein, preventing its activation.</a:t>
            </a:r>
            <a:endParaRPr lang="en-US" dirty="0"/>
          </a:p>
        </p:txBody>
      </p:sp>
      <p:pic>
        <p:nvPicPr>
          <p:cNvPr id="54274" name="Picture 2" descr="Image result for tarceva"/>
          <p:cNvPicPr>
            <a:picLocks noChangeAspect="1" noChangeArrowheads="1"/>
          </p:cNvPicPr>
          <p:nvPr/>
        </p:nvPicPr>
        <p:blipFill>
          <a:blip r:embed="rId2" cstate="print"/>
          <a:srcRect/>
          <a:stretch>
            <a:fillRect/>
          </a:stretch>
        </p:blipFill>
        <p:spPr bwMode="auto">
          <a:xfrm>
            <a:off x="2438400" y="1905000"/>
            <a:ext cx="3200097" cy="3657600"/>
          </a:xfrm>
          <a:prstGeom prst="rect">
            <a:avLst/>
          </a:prstGeom>
          <a:noFill/>
        </p:spPr>
      </p:pic>
      <p:pic>
        <p:nvPicPr>
          <p:cNvPr id="54276" name="Picture 4" descr="Image result for erlotinib"/>
          <p:cNvPicPr>
            <a:picLocks noChangeAspect="1" noChangeArrowheads="1"/>
          </p:cNvPicPr>
          <p:nvPr/>
        </p:nvPicPr>
        <p:blipFill>
          <a:blip r:embed="rId3" cstate="print"/>
          <a:srcRect/>
          <a:stretch>
            <a:fillRect/>
          </a:stretch>
        </p:blipFill>
        <p:spPr bwMode="auto">
          <a:xfrm>
            <a:off x="5791200" y="1066800"/>
            <a:ext cx="2819400" cy="1879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Sun vs. The Skin</a:t>
            </a:r>
            <a:endParaRPr lang="en-US" dirty="0"/>
          </a:p>
        </p:txBody>
      </p:sp>
      <p:sp>
        <p:nvSpPr>
          <p:cNvPr id="3" name="Content Placeholder 2"/>
          <p:cNvSpPr>
            <a:spLocks noGrp="1"/>
          </p:cNvSpPr>
          <p:nvPr>
            <p:ph sz="quarter" idx="1"/>
          </p:nvPr>
        </p:nvSpPr>
        <p:spPr>
          <a:xfrm>
            <a:off x="457200" y="5562600"/>
            <a:ext cx="7467600" cy="911352"/>
          </a:xfrm>
        </p:spPr>
        <p:txBody>
          <a:bodyPr/>
          <a:lstStyle/>
          <a:p>
            <a:pPr>
              <a:buNone/>
            </a:pPr>
            <a:r>
              <a:rPr lang="en-US" dirty="0" smtClean="0"/>
              <a:t>UVA and UBV rays both do damage to DNA, but UVB does the most.</a:t>
            </a:r>
            <a:endParaRPr lang="en-US" dirty="0"/>
          </a:p>
        </p:txBody>
      </p:sp>
      <p:pic>
        <p:nvPicPr>
          <p:cNvPr id="40962" name="Picture 2" descr="Image result for uv skin cancer"/>
          <p:cNvPicPr>
            <a:picLocks noChangeAspect="1" noChangeArrowheads="1"/>
          </p:cNvPicPr>
          <p:nvPr/>
        </p:nvPicPr>
        <p:blipFill>
          <a:blip r:embed="rId2" cstate="print"/>
          <a:srcRect/>
          <a:stretch>
            <a:fillRect/>
          </a:stretch>
        </p:blipFill>
        <p:spPr bwMode="auto">
          <a:xfrm>
            <a:off x="533400" y="1676400"/>
            <a:ext cx="3444874" cy="3333748"/>
          </a:xfrm>
          <a:prstGeom prst="rect">
            <a:avLst/>
          </a:prstGeom>
          <a:noFill/>
        </p:spPr>
      </p:pic>
      <p:pic>
        <p:nvPicPr>
          <p:cNvPr id="40964" name="Picture 4" descr="Image result for uv damage to dna"/>
          <p:cNvPicPr>
            <a:picLocks noChangeAspect="1" noChangeArrowheads="1"/>
          </p:cNvPicPr>
          <p:nvPr/>
        </p:nvPicPr>
        <p:blipFill>
          <a:blip r:embed="rId3" cstate="print"/>
          <a:srcRect/>
          <a:stretch>
            <a:fillRect/>
          </a:stretch>
        </p:blipFill>
        <p:spPr bwMode="auto">
          <a:xfrm>
            <a:off x="4267200" y="2057400"/>
            <a:ext cx="4114800" cy="279806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4343400"/>
            <a:ext cx="7467600" cy="2286000"/>
          </a:xfrm>
        </p:spPr>
        <p:txBody>
          <a:bodyPr>
            <a:normAutofit fontScale="62500" lnSpcReduction="20000"/>
          </a:bodyPr>
          <a:lstStyle/>
          <a:p>
            <a:pPr>
              <a:buNone/>
            </a:pPr>
            <a:r>
              <a:rPr lang="en-US" dirty="0" smtClean="0"/>
              <a:t>In Figure A of this study, mice injected with HCC827 lung carcinoma cells formed tumors. These mice were then treated with </a:t>
            </a:r>
            <a:r>
              <a:rPr lang="en-US" dirty="0" err="1" smtClean="0"/>
              <a:t>erlotinib</a:t>
            </a:r>
            <a:r>
              <a:rPr lang="en-US" dirty="0" smtClean="0"/>
              <a:t> (black) or control (white).</a:t>
            </a:r>
          </a:p>
          <a:p>
            <a:pPr>
              <a:buNone/>
            </a:pPr>
            <a:r>
              <a:rPr lang="en-US" dirty="0" smtClean="0"/>
              <a:t>In Figure C, protein extracts from HCC827 lung carcinoma cells were run out on a protein gel and the amount of protein determined via Western Blot. The p-EGF lane shows the amount of </a:t>
            </a:r>
            <a:r>
              <a:rPr lang="en-US" dirty="0" err="1" smtClean="0"/>
              <a:t>phosphorylated</a:t>
            </a:r>
            <a:r>
              <a:rPr lang="en-US" dirty="0" smtClean="0"/>
              <a:t> EGFR protein. The EGFR lane shows total EGFR protein. GAPDH is the loading control.</a:t>
            </a:r>
          </a:p>
          <a:p>
            <a:pPr marL="457200" indent="-457200">
              <a:buFont typeface="+mj-lt"/>
              <a:buAutoNum type="arabicPeriod"/>
            </a:pPr>
            <a:r>
              <a:rPr lang="en-US" dirty="0" smtClean="0"/>
              <a:t>Is </a:t>
            </a:r>
            <a:r>
              <a:rPr lang="en-US" dirty="0" err="1" smtClean="0"/>
              <a:t>Tarceva</a:t>
            </a:r>
            <a:r>
              <a:rPr lang="en-US" dirty="0" smtClean="0"/>
              <a:t> an effective therapy?</a:t>
            </a:r>
          </a:p>
          <a:p>
            <a:pPr marL="457200" indent="-457200">
              <a:buFont typeface="+mj-lt"/>
              <a:buAutoNum type="arabicPeriod"/>
            </a:pPr>
            <a:r>
              <a:rPr lang="en-US" dirty="0" smtClean="0"/>
              <a:t>By what mechanism do you think </a:t>
            </a:r>
            <a:r>
              <a:rPr lang="en-US" dirty="0" err="1" smtClean="0"/>
              <a:t>Tarceva</a:t>
            </a:r>
            <a:r>
              <a:rPr lang="en-US" dirty="0" smtClean="0"/>
              <a:t> acts?</a:t>
            </a:r>
          </a:p>
          <a:p>
            <a:pPr marL="457200" indent="-457200">
              <a:buFont typeface="+mj-lt"/>
              <a:buAutoNum type="arabicPeriod"/>
            </a:pPr>
            <a:r>
              <a:rPr lang="en-US" dirty="0" err="1" smtClean="0"/>
              <a:t>Tarceva</a:t>
            </a:r>
            <a:r>
              <a:rPr lang="en-US" dirty="0" smtClean="0"/>
              <a:t> therapy costs $100,000 per year. Do you think insurance companies should be required to pay?</a:t>
            </a:r>
            <a:endParaRPr lang="en-US" dirty="0"/>
          </a:p>
        </p:txBody>
      </p:sp>
      <p:pic>
        <p:nvPicPr>
          <p:cNvPr id="6" name="Picture 2" descr="https://www.spandidos-publications.com/article_images/or/27/4/OR-27-04-0923-g0.jpg"/>
          <p:cNvPicPr>
            <a:picLocks noChangeAspect="1" noChangeArrowheads="1"/>
          </p:cNvPicPr>
          <p:nvPr/>
        </p:nvPicPr>
        <p:blipFill>
          <a:blip r:embed="rId2" cstate="print"/>
          <a:srcRect l="20070" t="49091" r="54508" b="28701"/>
          <a:stretch>
            <a:fillRect/>
          </a:stretch>
        </p:blipFill>
        <p:spPr bwMode="auto">
          <a:xfrm>
            <a:off x="4800600" y="1676400"/>
            <a:ext cx="2133600" cy="1371600"/>
          </a:xfrm>
          <a:prstGeom prst="rect">
            <a:avLst/>
          </a:prstGeom>
          <a:noFill/>
        </p:spPr>
      </p:pic>
      <p:sp>
        <p:nvSpPr>
          <p:cNvPr id="9" name="Rectangle 8"/>
          <p:cNvSpPr/>
          <p:nvPr/>
        </p:nvSpPr>
        <p:spPr>
          <a:xfrm>
            <a:off x="2286000" y="6611779"/>
            <a:ext cx="6477000" cy="246221"/>
          </a:xfrm>
          <a:prstGeom prst="rect">
            <a:avLst/>
          </a:prstGeom>
        </p:spPr>
        <p:txBody>
          <a:bodyPr wrap="square">
            <a:spAutoFit/>
          </a:bodyPr>
          <a:lstStyle/>
          <a:p>
            <a:r>
              <a:rPr lang="en-US" sz="1000" dirty="0" smtClean="0"/>
              <a:t>Iwai, T., Moriya, Y., </a:t>
            </a:r>
            <a:r>
              <a:rPr lang="en-US" sz="1000" dirty="0" err="1" smtClean="0"/>
              <a:t>Shirane</a:t>
            </a:r>
            <a:r>
              <a:rPr lang="en-US" sz="1000" dirty="0" smtClean="0"/>
              <a:t>, M., Fujimoto-</a:t>
            </a:r>
            <a:r>
              <a:rPr lang="en-US" sz="1000" dirty="0" err="1" smtClean="0"/>
              <a:t>Ouchi</a:t>
            </a:r>
            <a:r>
              <a:rPr lang="en-US" sz="1000" dirty="0" smtClean="0"/>
              <a:t>, K., &amp; Mori, K. (2011). </a:t>
            </a:r>
            <a:r>
              <a:rPr lang="en-US" sz="1000" i="1" dirty="0" smtClean="0"/>
              <a:t>Oncology Reports,27</a:t>
            </a:r>
            <a:r>
              <a:rPr lang="en-US" sz="1000" dirty="0" smtClean="0"/>
              <a:t>(4), 923-928. </a:t>
            </a:r>
            <a:endParaRPr lang="en-US" sz="1000" dirty="0"/>
          </a:p>
        </p:txBody>
      </p:sp>
      <p:pic>
        <p:nvPicPr>
          <p:cNvPr id="10" name="Picture 2" descr="https://www.spandidos-publications.com/article_images/or/27/4/OR-27-04-0923-g0.jpg"/>
          <p:cNvPicPr>
            <a:picLocks noChangeAspect="1" noChangeArrowheads="1"/>
          </p:cNvPicPr>
          <p:nvPr/>
        </p:nvPicPr>
        <p:blipFill>
          <a:blip r:embed="rId2" cstate="print"/>
          <a:srcRect l="20070" t="94740" r="54508"/>
          <a:stretch>
            <a:fillRect/>
          </a:stretch>
        </p:blipFill>
        <p:spPr bwMode="auto">
          <a:xfrm>
            <a:off x="4792980" y="2971800"/>
            <a:ext cx="2133600" cy="324852"/>
          </a:xfrm>
          <a:prstGeom prst="rect">
            <a:avLst/>
          </a:prstGeom>
          <a:noFill/>
        </p:spPr>
      </p:pic>
      <p:pic>
        <p:nvPicPr>
          <p:cNvPr id="53254" name="Picture 6" descr="https://www.spandidos-publications.com/article_images/or/27/4/OR-27-04-0923-g1.jpg"/>
          <p:cNvPicPr>
            <a:picLocks noChangeAspect="1" noChangeArrowheads="1"/>
          </p:cNvPicPr>
          <p:nvPr/>
        </p:nvPicPr>
        <p:blipFill>
          <a:blip r:embed="rId3" cstate="print"/>
          <a:srcRect r="80517"/>
          <a:stretch>
            <a:fillRect/>
          </a:stretch>
        </p:blipFill>
        <p:spPr bwMode="auto">
          <a:xfrm>
            <a:off x="2438400" y="1219200"/>
            <a:ext cx="1379288" cy="290512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Working!</a:t>
            </a:r>
            <a:endParaRPr lang="en-US" dirty="0"/>
          </a:p>
        </p:txBody>
      </p:sp>
      <p:sp>
        <p:nvSpPr>
          <p:cNvPr id="3" name="Content Placeholder 2"/>
          <p:cNvSpPr>
            <a:spLocks noGrp="1"/>
          </p:cNvSpPr>
          <p:nvPr>
            <p:ph sz="quarter" idx="1"/>
          </p:nvPr>
        </p:nvSpPr>
        <p:spPr>
          <a:xfrm>
            <a:off x="457200" y="5638800"/>
            <a:ext cx="7467600" cy="1219200"/>
          </a:xfrm>
        </p:spPr>
        <p:txBody>
          <a:bodyPr>
            <a:normAutofit fontScale="77500" lnSpcReduction="20000"/>
          </a:bodyPr>
          <a:lstStyle/>
          <a:p>
            <a:pPr>
              <a:buNone/>
            </a:pPr>
            <a:r>
              <a:rPr lang="en-US" dirty="0" smtClean="0"/>
              <a:t>Aggressive public health campaigns, high cigarette taxes, bans on advertising, and social pressure have worked to drive down cigarette consumption. Smoking rates are way down in the USA as well as most developed countries, and still falling.</a:t>
            </a:r>
            <a:endParaRPr lang="en-US" dirty="0"/>
          </a:p>
        </p:txBody>
      </p:sp>
      <p:sp>
        <p:nvSpPr>
          <p:cNvPr id="55298" name="AutoShape 2" descr="Image result for smoking rates in usa 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0" name="AutoShape 4" descr="Image result for smoking rates in usa 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1" name="Picture 5"/>
          <p:cNvPicPr>
            <a:picLocks noChangeAspect="1" noChangeArrowheads="1"/>
          </p:cNvPicPr>
          <p:nvPr/>
        </p:nvPicPr>
        <p:blipFill>
          <a:blip r:embed="rId2" cstate="print"/>
          <a:srcRect/>
          <a:stretch>
            <a:fillRect/>
          </a:stretch>
        </p:blipFill>
        <p:spPr bwMode="auto">
          <a:xfrm>
            <a:off x="1676400" y="1528482"/>
            <a:ext cx="5715000" cy="403411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So…Smoking is Over, Right?</a:t>
            </a:r>
            <a:endParaRPr lang="en-US" dirty="0"/>
          </a:p>
        </p:txBody>
      </p:sp>
      <p:sp>
        <p:nvSpPr>
          <p:cNvPr id="3" name="Content Placeholder 2"/>
          <p:cNvSpPr>
            <a:spLocks noGrp="1"/>
          </p:cNvSpPr>
          <p:nvPr>
            <p:ph sz="quarter" idx="1"/>
          </p:nvPr>
        </p:nvSpPr>
        <p:spPr>
          <a:xfrm>
            <a:off x="457200" y="5715000"/>
            <a:ext cx="7467600" cy="1143000"/>
          </a:xfrm>
        </p:spPr>
        <p:txBody>
          <a:bodyPr>
            <a:normAutofit lnSpcReduction="10000"/>
          </a:bodyPr>
          <a:lstStyle/>
          <a:p>
            <a:pPr>
              <a:buNone/>
            </a:pPr>
            <a:r>
              <a:rPr lang="en-US" dirty="0" smtClean="0"/>
              <a:t>Wrong. The cigarette companies just went elsewhere. More cigarettes are smoked now than ever before, just not here.</a:t>
            </a:r>
            <a:endParaRPr lang="en-US" dirty="0"/>
          </a:p>
        </p:txBody>
      </p:sp>
      <p:pic>
        <p:nvPicPr>
          <p:cNvPr id="48130" name="Picture 2" descr="Image result for chinese cigarette consumption"/>
          <p:cNvPicPr>
            <a:picLocks noChangeAspect="1" noChangeArrowheads="1"/>
          </p:cNvPicPr>
          <p:nvPr/>
        </p:nvPicPr>
        <p:blipFill>
          <a:blip r:embed="rId2" cstate="print"/>
          <a:srcRect/>
          <a:stretch>
            <a:fillRect/>
          </a:stretch>
        </p:blipFill>
        <p:spPr bwMode="auto">
          <a:xfrm>
            <a:off x="3352800" y="2667000"/>
            <a:ext cx="5225320" cy="2936044"/>
          </a:xfrm>
          <a:prstGeom prst="rect">
            <a:avLst/>
          </a:prstGeom>
          <a:noFill/>
          <a:ln>
            <a:solidFill>
              <a:schemeClr val="tx1"/>
            </a:solidFill>
          </a:ln>
        </p:spPr>
      </p:pic>
      <p:pic>
        <p:nvPicPr>
          <p:cNvPr id="48132" name="Picture 4" descr="Image result for chinese cigarette consumption"/>
          <p:cNvPicPr>
            <a:picLocks noChangeAspect="1" noChangeArrowheads="1"/>
          </p:cNvPicPr>
          <p:nvPr/>
        </p:nvPicPr>
        <p:blipFill>
          <a:blip r:embed="rId3" cstate="print"/>
          <a:srcRect l="1509" t="2867" r="50189" b="2509"/>
          <a:stretch>
            <a:fillRect/>
          </a:stretch>
        </p:blipFill>
        <p:spPr bwMode="auto">
          <a:xfrm>
            <a:off x="228600" y="1752600"/>
            <a:ext cx="2590800" cy="2671762"/>
          </a:xfrm>
          <a:prstGeom prst="rect">
            <a:avLst/>
          </a:prstGeom>
          <a:noFill/>
          <a:ln>
            <a:solidFill>
              <a:schemeClr val="tx1"/>
            </a:solidFill>
          </a:ln>
        </p:spPr>
      </p:pic>
      <p:pic>
        <p:nvPicPr>
          <p:cNvPr id="48134" name="Picture 6" descr="Image result for indian smoking"/>
          <p:cNvPicPr>
            <a:picLocks noChangeAspect="1" noChangeArrowheads="1"/>
          </p:cNvPicPr>
          <p:nvPr/>
        </p:nvPicPr>
        <p:blipFill>
          <a:blip r:embed="rId4" cstate="print"/>
          <a:srcRect/>
          <a:stretch>
            <a:fillRect/>
          </a:stretch>
        </p:blipFill>
        <p:spPr bwMode="auto">
          <a:xfrm>
            <a:off x="6324600" y="457200"/>
            <a:ext cx="2286000" cy="1575288"/>
          </a:xfrm>
          <a:prstGeom prst="rect">
            <a:avLst/>
          </a:prstGeom>
          <a:noFill/>
        </p:spPr>
      </p:pic>
      <p:sp>
        <p:nvSpPr>
          <p:cNvPr id="7" name="TextBox 6"/>
          <p:cNvSpPr txBox="1"/>
          <p:nvPr/>
        </p:nvSpPr>
        <p:spPr>
          <a:xfrm>
            <a:off x="2971800" y="1524000"/>
            <a:ext cx="3200400" cy="954107"/>
          </a:xfrm>
          <a:prstGeom prst="rect">
            <a:avLst/>
          </a:prstGeom>
          <a:noFill/>
        </p:spPr>
        <p:txBody>
          <a:bodyPr wrap="square" rtlCol="0">
            <a:spAutoFit/>
          </a:bodyPr>
          <a:lstStyle/>
          <a:p>
            <a:r>
              <a:rPr lang="en-US" sz="1400" i="1" dirty="0" smtClean="0">
                <a:solidFill>
                  <a:srgbClr val="FF0000"/>
                </a:solidFill>
              </a:rPr>
              <a:t>Question</a:t>
            </a:r>
            <a:r>
              <a:rPr lang="en-US" sz="1400" dirty="0" smtClean="0">
                <a:solidFill>
                  <a:srgbClr val="FF0000"/>
                </a:solidFill>
              </a:rPr>
              <a:t>: Why would people in countries such as China and India make good customers for cigarette manufacturers?</a:t>
            </a:r>
            <a:endParaRPr lang="en-US" sz="14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Other Ways to Get Lung Cancers</a:t>
            </a:r>
            <a:endParaRPr lang="en-US" dirty="0"/>
          </a:p>
        </p:txBody>
      </p:sp>
      <p:sp>
        <p:nvSpPr>
          <p:cNvPr id="3" name="Content Placeholder 2"/>
          <p:cNvSpPr>
            <a:spLocks noGrp="1"/>
          </p:cNvSpPr>
          <p:nvPr>
            <p:ph sz="quarter" idx="1"/>
          </p:nvPr>
        </p:nvSpPr>
        <p:spPr>
          <a:xfrm>
            <a:off x="457200" y="5562600"/>
            <a:ext cx="7467600" cy="911352"/>
          </a:xfrm>
        </p:spPr>
        <p:txBody>
          <a:bodyPr>
            <a:normAutofit fontScale="92500"/>
          </a:bodyPr>
          <a:lstStyle/>
          <a:p>
            <a:pPr>
              <a:buNone/>
            </a:pPr>
            <a:r>
              <a:rPr lang="en-US" dirty="0" smtClean="0"/>
              <a:t>~90% of lung cancers are associated with smoking. The other 10% come from other environmental factors.</a:t>
            </a:r>
            <a:endParaRPr lang="en-US" dirty="0"/>
          </a:p>
        </p:txBody>
      </p:sp>
      <p:pic>
        <p:nvPicPr>
          <p:cNvPr id="58374" name="Picture 6" descr="Image result for percentage of lung cancer non smokers"/>
          <p:cNvPicPr>
            <a:picLocks noChangeAspect="1" noChangeArrowheads="1"/>
          </p:cNvPicPr>
          <p:nvPr/>
        </p:nvPicPr>
        <p:blipFill>
          <a:blip r:embed="rId2" cstate="print"/>
          <a:srcRect/>
          <a:stretch>
            <a:fillRect/>
          </a:stretch>
        </p:blipFill>
        <p:spPr bwMode="auto">
          <a:xfrm>
            <a:off x="2819400" y="2057400"/>
            <a:ext cx="3076575" cy="2438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Has Long Been Associated with Lung Disease</a:t>
            </a:r>
            <a:endParaRPr lang="en-US" dirty="0"/>
          </a:p>
        </p:txBody>
      </p:sp>
      <p:sp>
        <p:nvSpPr>
          <p:cNvPr id="3" name="Content Placeholder 2"/>
          <p:cNvSpPr>
            <a:spLocks noGrp="1"/>
          </p:cNvSpPr>
          <p:nvPr>
            <p:ph sz="quarter" idx="1"/>
          </p:nvPr>
        </p:nvSpPr>
        <p:spPr>
          <a:xfrm>
            <a:off x="457200" y="5410200"/>
            <a:ext cx="7467600" cy="1447800"/>
          </a:xfrm>
        </p:spPr>
        <p:txBody>
          <a:bodyPr>
            <a:normAutofit fontScale="85000" lnSpcReduction="20000"/>
          </a:bodyPr>
          <a:lstStyle/>
          <a:p>
            <a:pPr>
              <a:buNone/>
            </a:pPr>
            <a:r>
              <a:rPr lang="en-US" dirty="0" err="1" smtClean="0"/>
              <a:t>Georgius</a:t>
            </a:r>
            <a:r>
              <a:rPr lang="en-US" dirty="0" smtClean="0"/>
              <a:t> Agricola, a pioneering German metallurgist and physician, wrote the book </a:t>
            </a:r>
            <a:r>
              <a:rPr lang="en-US" i="1" dirty="0" smtClean="0"/>
              <a:t>De re </a:t>
            </a:r>
            <a:r>
              <a:rPr lang="en-US" i="1" dirty="0" err="1" smtClean="0"/>
              <a:t>metallica</a:t>
            </a:r>
            <a:r>
              <a:rPr lang="en-US" i="1" dirty="0" smtClean="0"/>
              <a:t> </a:t>
            </a:r>
            <a:r>
              <a:rPr lang="en-US" dirty="0" smtClean="0"/>
              <a:t>in 1550. It is considered a pioneering work of mining and geology. In it, he makes the first mention of high incidence of respiratory disease among miners.</a:t>
            </a:r>
            <a:endParaRPr lang="en-US" dirty="0"/>
          </a:p>
        </p:txBody>
      </p:sp>
      <p:pic>
        <p:nvPicPr>
          <p:cNvPr id="59396" name="Picture 4" descr="Georgius Agricola.jpg"/>
          <p:cNvPicPr>
            <a:picLocks noChangeAspect="1" noChangeArrowheads="1"/>
          </p:cNvPicPr>
          <p:nvPr/>
        </p:nvPicPr>
        <p:blipFill>
          <a:blip r:embed="rId2" cstate="print"/>
          <a:srcRect/>
          <a:stretch>
            <a:fillRect/>
          </a:stretch>
        </p:blipFill>
        <p:spPr bwMode="auto">
          <a:xfrm>
            <a:off x="1447800" y="1981200"/>
            <a:ext cx="2095500" cy="2962276"/>
          </a:xfrm>
          <a:prstGeom prst="rect">
            <a:avLst/>
          </a:prstGeom>
          <a:noFill/>
        </p:spPr>
      </p:pic>
      <p:pic>
        <p:nvPicPr>
          <p:cNvPr id="59398" name="Picture 6" descr="https://upload.wikimedia.org/wikipedia/commons/thumb/a/a9/Fire-setting.jpg/1024px-Fire-setting.jpg"/>
          <p:cNvPicPr>
            <a:picLocks noChangeAspect="1" noChangeArrowheads="1"/>
          </p:cNvPicPr>
          <p:nvPr/>
        </p:nvPicPr>
        <p:blipFill>
          <a:blip r:embed="rId3" cstate="print"/>
          <a:srcRect/>
          <a:stretch>
            <a:fillRect/>
          </a:stretch>
        </p:blipFill>
        <p:spPr bwMode="auto">
          <a:xfrm>
            <a:off x="4144322" y="1792337"/>
            <a:ext cx="3399478" cy="327332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Miners Died in Droves</a:t>
            </a:r>
            <a:endParaRPr lang="en-US" dirty="0"/>
          </a:p>
        </p:txBody>
      </p:sp>
      <p:sp>
        <p:nvSpPr>
          <p:cNvPr id="3" name="Content Placeholder 2"/>
          <p:cNvSpPr>
            <a:spLocks noGrp="1"/>
          </p:cNvSpPr>
          <p:nvPr>
            <p:ph sz="quarter" idx="1"/>
          </p:nvPr>
        </p:nvSpPr>
        <p:spPr>
          <a:xfrm>
            <a:off x="457200" y="5562600"/>
            <a:ext cx="7467600" cy="1295400"/>
          </a:xfrm>
        </p:spPr>
        <p:txBody>
          <a:bodyPr>
            <a:normAutofit fontScale="77500" lnSpcReduction="20000"/>
          </a:bodyPr>
          <a:lstStyle/>
          <a:p>
            <a:pPr>
              <a:buNone/>
            </a:pPr>
            <a:r>
              <a:rPr lang="en-US" dirty="0" smtClean="0"/>
              <a:t>In 1879, scientists </a:t>
            </a:r>
            <a:r>
              <a:rPr lang="en-US" dirty="0" err="1" smtClean="0"/>
              <a:t>Harting</a:t>
            </a:r>
            <a:r>
              <a:rPr lang="en-US" dirty="0" smtClean="0"/>
              <a:t> and </a:t>
            </a:r>
            <a:r>
              <a:rPr lang="en-US" dirty="0" err="1" smtClean="0"/>
              <a:t>Heese</a:t>
            </a:r>
            <a:r>
              <a:rPr lang="en-US" dirty="0" smtClean="0"/>
              <a:t> published a report of disease among the uranium miners of the </a:t>
            </a:r>
            <a:r>
              <a:rPr lang="en-US" dirty="0" err="1" smtClean="0"/>
              <a:t>Schneeberg</a:t>
            </a:r>
            <a:r>
              <a:rPr lang="en-US" dirty="0" smtClean="0"/>
              <a:t> Mines, in Germany. They determined that between 1869-1877, 150 out of 650 miners had died of a mysterious disease they named “Miner’s Disease”.</a:t>
            </a:r>
            <a:endParaRPr lang="en-US" dirty="0"/>
          </a:p>
        </p:txBody>
      </p:sp>
      <p:pic>
        <p:nvPicPr>
          <p:cNvPr id="4" name="Picture 2" descr="Image result for miners 1800s german"/>
          <p:cNvPicPr>
            <a:picLocks noChangeAspect="1" noChangeArrowheads="1"/>
          </p:cNvPicPr>
          <p:nvPr/>
        </p:nvPicPr>
        <p:blipFill>
          <a:blip r:embed="rId2" cstate="print"/>
          <a:srcRect/>
          <a:stretch>
            <a:fillRect/>
          </a:stretch>
        </p:blipFill>
        <p:spPr bwMode="auto">
          <a:xfrm>
            <a:off x="4953000" y="1600200"/>
            <a:ext cx="2381250" cy="2447926"/>
          </a:xfrm>
          <a:prstGeom prst="rect">
            <a:avLst/>
          </a:prstGeom>
          <a:noFill/>
        </p:spPr>
      </p:pic>
      <p:pic>
        <p:nvPicPr>
          <p:cNvPr id="60418" name="Picture 2" descr="Image result for schneeberg ore mine"/>
          <p:cNvPicPr>
            <a:picLocks noChangeAspect="1" noChangeArrowheads="1"/>
          </p:cNvPicPr>
          <p:nvPr/>
        </p:nvPicPr>
        <p:blipFill>
          <a:blip r:embed="rId3" cstate="print"/>
          <a:srcRect/>
          <a:stretch>
            <a:fillRect/>
          </a:stretch>
        </p:blipFill>
        <p:spPr bwMode="auto">
          <a:xfrm>
            <a:off x="1295400" y="2971800"/>
            <a:ext cx="3886200" cy="1943100"/>
          </a:xfrm>
          <a:prstGeom prst="rect">
            <a:avLst/>
          </a:prstGeom>
          <a:noFill/>
        </p:spPr>
      </p:pic>
      <p:sp>
        <p:nvSpPr>
          <p:cNvPr id="60420" name="AutoShape 4" descr="Image result for Der lungenkrebs, die Bergkrankheit in den Schneeberger grub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2" name="AutoShape 6" descr="Image result for Der lungenkrebs, die Bergkrankheit in den Schneeberger grub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4" name="AutoShape 8" descr="Image result for Der lungenkrebs, die Bergkrankheit in den Schneeberger grub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6" name="AutoShape 10" descr="Image result for Der lungenkrebs, die Bergkrankheit in den Schneeberger grub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is the Culprit</a:t>
            </a:r>
            <a:endParaRPr lang="en-US" dirty="0"/>
          </a:p>
        </p:txBody>
      </p:sp>
      <p:sp>
        <p:nvSpPr>
          <p:cNvPr id="3" name="Content Placeholder 2"/>
          <p:cNvSpPr>
            <a:spLocks noGrp="1"/>
          </p:cNvSpPr>
          <p:nvPr>
            <p:ph sz="quarter" idx="1"/>
          </p:nvPr>
        </p:nvSpPr>
        <p:spPr>
          <a:xfrm>
            <a:off x="457200" y="5638800"/>
            <a:ext cx="7467600" cy="835152"/>
          </a:xfrm>
        </p:spPr>
        <p:txBody>
          <a:bodyPr/>
          <a:lstStyle/>
          <a:p>
            <a:pPr>
              <a:buNone/>
            </a:pPr>
            <a:r>
              <a:rPr lang="en-US" dirty="0" smtClean="0"/>
              <a:t>Radon is a colorless, odorless gas. It is the natural breakdown product of uranium.</a:t>
            </a:r>
            <a:endParaRPr lang="en-US" dirty="0"/>
          </a:p>
        </p:txBody>
      </p:sp>
      <p:pic>
        <p:nvPicPr>
          <p:cNvPr id="6" name="Picture 10" descr="Related image"/>
          <p:cNvPicPr>
            <a:picLocks noChangeAspect="1" noChangeArrowheads="1"/>
          </p:cNvPicPr>
          <p:nvPr/>
        </p:nvPicPr>
        <p:blipFill>
          <a:blip r:embed="rId2" cstate="print"/>
          <a:srcRect r="14286" b="7495"/>
          <a:stretch>
            <a:fillRect/>
          </a:stretch>
        </p:blipFill>
        <p:spPr bwMode="auto">
          <a:xfrm>
            <a:off x="4495800" y="1447800"/>
            <a:ext cx="4233334" cy="3048000"/>
          </a:xfrm>
          <a:prstGeom prst="rect">
            <a:avLst/>
          </a:prstGeom>
          <a:noFill/>
        </p:spPr>
      </p:pic>
      <p:pic>
        <p:nvPicPr>
          <p:cNvPr id="61444" name="Picture 4" descr="Image result for uranium to radon"/>
          <p:cNvPicPr>
            <a:picLocks noChangeAspect="1" noChangeArrowheads="1"/>
          </p:cNvPicPr>
          <p:nvPr/>
        </p:nvPicPr>
        <p:blipFill>
          <a:blip r:embed="rId3" cstate="print"/>
          <a:srcRect t="22788" b="11758"/>
          <a:stretch>
            <a:fillRect/>
          </a:stretch>
        </p:blipFill>
        <p:spPr bwMode="auto">
          <a:xfrm>
            <a:off x="228600" y="3657600"/>
            <a:ext cx="4724400" cy="193271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Produces Ionizing Radiation</a:t>
            </a:r>
            <a:endParaRPr lang="en-US" dirty="0"/>
          </a:p>
        </p:txBody>
      </p:sp>
      <p:sp>
        <p:nvSpPr>
          <p:cNvPr id="3" name="Content Placeholder 2"/>
          <p:cNvSpPr>
            <a:spLocks noGrp="1"/>
          </p:cNvSpPr>
          <p:nvPr>
            <p:ph sz="quarter" idx="1"/>
          </p:nvPr>
        </p:nvSpPr>
        <p:spPr>
          <a:xfrm>
            <a:off x="457200" y="5562600"/>
            <a:ext cx="7467600" cy="911352"/>
          </a:xfrm>
        </p:spPr>
        <p:txBody>
          <a:bodyPr>
            <a:normAutofit fontScale="70000" lnSpcReduction="20000"/>
          </a:bodyPr>
          <a:lstStyle/>
          <a:p>
            <a:pPr>
              <a:buNone/>
            </a:pPr>
            <a:r>
              <a:rPr lang="en-US" dirty="0" smtClean="0"/>
              <a:t>Ionizing radiation damages DNA in two ways:</a:t>
            </a:r>
          </a:p>
          <a:p>
            <a:pPr marL="457200" indent="-457200">
              <a:buAutoNum type="arabicPeriod"/>
            </a:pPr>
            <a:r>
              <a:rPr lang="en-US" dirty="0" smtClean="0"/>
              <a:t>It can induce breaks directly.</a:t>
            </a:r>
          </a:p>
          <a:p>
            <a:pPr marL="457200" indent="-457200">
              <a:buAutoNum type="arabicPeriod"/>
            </a:pPr>
            <a:r>
              <a:rPr lang="en-US" dirty="0" smtClean="0"/>
              <a:t>It increases production of free radicals, which also induce breaks.</a:t>
            </a:r>
            <a:endParaRPr lang="en-US" dirty="0"/>
          </a:p>
        </p:txBody>
      </p:sp>
      <p:pic>
        <p:nvPicPr>
          <p:cNvPr id="62466" name="Picture 2" descr="Image result for ionizing radiation dna"/>
          <p:cNvPicPr>
            <a:picLocks noChangeAspect="1" noChangeArrowheads="1"/>
          </p:cNvPicPr>
          <p:nvPr/>
        </p:nvPicPr>
        <p:blipFill>
          <a:blip r:embed="rId2" cstate="print"/>
          <a:srcRect/>
          <a:stretch>
            <a:fillRect/>
          </a:stretch>
        </p:blipFill>
        <p:spPr bwMode="auto">
          <a:xfrm>
            <a:off x="1752600" y="1981200"/>
            <a:ext cx="4981576" cy="342831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304800" y="4724400"/>
            <a:ext cx="7924800" cy="1981200"/>
          </a:xfrm>
        </p:spPr>
        <p:txBody>
          <a:bodyPr>
            <a:normAutofit fontScale="62500" lnSpcReduction="20000"/>
          </a:bodyPr>
          <a:lstStyle/>
          <a:p>
            <a:pPr>
              <a:buNone/>
            </a:pPr>
            <a:r>
              <a:rPr lang="en-US" dirty="0" smtClean="0"/>
              <a:t>In this study, Czechoslovakian uranium miners were tracked from 1948-1975. At the end of this period, they were separated into 2 groups for analysis:</a:t>
            </a:r>
          </a:p>
          <a:p>
            <a:pPr>
              <a:buNone/>
            </a:pPr>
            <a:r>
              <a:rPr lang="en-US" dirty="0" smtClean="0"/>
              <a:t>Group A: High rate of exposure early on in their careers, then low rate</a:t>
            </a:r>
          </a:p>
          <a:p>
            <a:pPr>
              <a:buNone/>
            </a:pPr>
            <a:r>
              <a:rPr lang="en-US" dirty="0" smtClean="0"/>
              <a:t>Group B: Constant rate of radon exposure throughout their mining career</a:t>
            </a:r>
          </a:p>
          <a:p>
            <a:pPr marL="457200" indent="-457200">
              <a:buFont typeface="+mj-lt"/>
              <a:buAutoNum type="arabicPeriod"/>
            </a:pPr>
            <a:r>
              <a:rPr lang="en-US" dirty="0" smtClean="0"/>
              <a:t>What is the relationship between radon exposure and lung cancer?</a:t>
            </a:r>
          </a:p>
          <a:p>
            <a:pPr marL="457200" indent="-457200">
              <a:buFont typeface="+mj-lt"/>
              <a:buAutoNum type="arabicPeriod"/>
            </a:pPr>
            <a:r>
              <a:rPr lang="en-US" dirty="0" smtClean="0"/>
              <a:t>Is there a difference in lung cancer risk if overall radon exposure is the same but the time distribution is different?</a:t>
            </a:r>
          </a:p>
          <a:p>
            <a:pPr>
              <a:buNone/>
            </a:pPr>
            <a:endParaRPr lang="en-US" dirty="0" smtClean="0"/>
          </a:p>
        </p:txBody>
      </p:sp>
      <p:sp>
        <p:nvSpPr>
          <p:cNvPr id="8" name="TextBox 7"/>
          <p:cNvSpPr txBox="1"/>
          <p:nvPr/>
        </p:nvSpPr>
        <p:spPr>
          <a:xfrm>
            <a:off x="304800" y="2286000"/>
            <a:ext cx="3200400" cy="1600438"/>
          </a:xfrm>
          <a:prstGeom prst="rect">
            <a:avLst/>
          </a:prstGeom>
          <a:noFill/>
        </p:spPr>
        <p:txBody>
          <a:bodyPr wrap="square" rtlCol="0">
            <a:spAutoFit/>
          </a:bodyPr>
          <a:lstStyle/>
          <a:p>
            <a:r>
              <a:rPr lang="en-US" sz="1400" u="sng" dirty="0" smtClean="0"/>
              <a:t>Additional Lung Cancer</a:t>
            </a:r>
            <a:r>
              <a:rPr lang="en-US" sz="1400" dirty="0" smtClean="0"/>
              <a:t>: The number of cancers that is more than statistically expected given the demographics of the group</a:t>
            </a:r>
          </a:p>
          <a:p>
            <a:endParaRPr lang="en-US" sz="1400" dirty="0" smtClean="0"/>
          </a:p>
          <a:p>
            <a:r>
              <a:rPr lang="en-US" sz="1400" u="sng" dirty="0" smtClean="0"/>
              <a:t>WLM: </a:t>
            </a:r>
            <a:r>
              <a:rPr lang="en-US" sz="1400" dirty="0" smtClean="0"/>
              <a:t>A measure of radon exposure (</a:t>
            </a:r>
            <a:r>
              <a:rPr lang="pt-BR" sz="1400" dirty="0" smtClean="0"/>
              <a:t>1 WLM = 3.54 mJ h m</a:t>
            </a:r>
            <a:r>
              <a:rPr lang="pt-BR" sz="1400" baseline="30000" dirty="0" smtClean="0"/>
              <a:t>-3</a:t>
            </a:r>
            <a:r>
              <a:rPr lang="pt-BR" sz="1400" dirty="0" smtClean="0"/>
              <a:t>)</a:t>
            </a:r>
            <a:endParaRPr lang="en-US" sz="1400" dirty="0"/>
          </a:p>
        </p:txBody>
      </p:sp>
      <p:sp>
        <p:nvSpPr>
          <p:cNvPr id="9" name="Rectangle 8"/>
          <p:cNvSpPr/>
          <p:nvPr/>
        </p:nvSpPr>
        <p:spPr>
          <a:xfrm>
            <a:off x="3733800" y="6488668"/>
            <a:ext cx="5105400" cy="369332"/>
          </a:xfrm>
          <a:prstGeom prst="rect">
            <a:avLst/>
          </a:prstGeom>
        </p:spPr>
        <p:txBody>
          <a:bodyPr wrap="square">
            <a:spAutoFit/>
          </a:bodyPr>
          <a:lstStyle/>
          <a:p>
            <a:r>
              <a:rPr lang="en-US" sz="1000" dirty="0" smtClean="0"/>
              <a:t>Kunz, E., </a:t>
            </a:r>
            <a:r>
              <a:rPr lang="en-US" sz="1000" dirty="0" err="1" smtClean="0"/>
              <a:t>Sevc</a:t>
            </a:r>
            <a:r>
              <a:rPr lang="en-US" sz="1000" dirty="0" smtClean="0"/>
              <a:t>, J., </a:t>
            </a:r>
            <a:r>
              <a:rPr lang="en-US" sz="1000" dirty="0" err="1" smtClean="0"/>
              <a:t>Placek</a:t>
            </a:r>
            <a:r>
              <a:rPr lang="en-US" sz="1000" dirty="0" smtClean="0"/>
              <a:t>, V., &amp; </a:t>
            </a:r>
            <a:r>
              <a:rPr lang="en-US" sz="1000" dirty="0" err="1" smtClean="0"/>
              <a:t>Horacek</a:t>
            </a:r>
            <a:r>
              <a:rPr lang="en-US" sz="1000" dirty="0" smtClean="0"/>
              <a:t>, J. (1979). </a:t>
            </a:r>
            <a:r>
              <a:rPr lang="en-US" sz="1000" i="1" dirty="0" smtClean="0"/>
              <a:t>Health Physics,36</a:t>
            </a:r>
            <a:r>
              <a:rPr lang="en-US" sz="1000" dirty="0" smtClean="0"/>
              <a:t>(6), 699-706</a:t>
            </a:r>
            <a:r>
              <a:rPr lang="en-US" dirty="0" smtClean="0"/>
              <a:t>. </a:t>
            </a:r>
            <a:endParaRPr lang="en-US" dirty="0"/>
          </a:p>
        </p:txBody>
      </p:sp>
      <p:pic>
        <p:nvPicPr>
          <p:cNvPr id="64518" name="Picture 6" descr="Figure IV-2. Relation between additional lung-cancer frequency and cumulative radiation exposure in three groups of Czechoslovakian uranium miners by time course of exposure accumulation (see text)."/>
          <p:cNvPicPr>
            <a:picLocks noChangeAspect="1" noChangeArrowheads="1"/>
          </p:cNvPicPr>
          <p:nvPr/>
        </p:nvPicPr>
        <p:blipFill rotWithShape="1">
          <a:blip r:embed="rId2" cstate="print"/>
          <a:srcRect t="26748"/>
          <a:stretch/>
        </p:blipFill>
        <p:spPr bwMode="auto">
          <a:xfrm>
            <a:off x="4267200" y="139181"/>
            <a:ext cx="3685082" cy="4243839"/>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Bulldogs…We Have Radon</a:t>
            </a:r>
            <a:endParaRPr lang="en-US" dirty="0"/>
          </a:p>
        </p:txBody>
      </p:sp>
      <p:sp>
        <p:nvSpPr>
          <p:cNvPr id="3" name="Content Placeholder 2"/>
          <p:cNvSpPr>
            <a:spLocks noGrp="1"/>
          </p:cNvSpPr>
          <p:nvPr>
            <p:ph sz="quarter" idx="1"/>
          </p:nvPr>
        </p:nvSpPr>
        <p:spPr>
          <a:xfrm>
            <a:off x="457200" y="5715000"/>
            <a:ext cx="7467600" cy="1143000"/>
          </a:xfrm>
        </p:spPr>
        <p:txBody>
          <a:bodyPr>
            <a:normAutofit fontScale="85000" lnSpcReduction="20000"/>
          </a:bodyPr>
          <a:lstStyle/>
          <a:p>
            <a:pPr>
              <a:buNone/>
            </a:pPr>
            <a:r>
              <a:rPr lang="en-US" dirty="0" smtClean="0"/>
              <a:t>Radon is a threat to everyone, not just miners. Radon is high in many parts of the country, especially </a:t>
            </a:r>
            <a:r>
              <a:rPr lang="en-US" i="1" dirty="0" smtClean="0"/>
              <a:t>right here</a:t>
            </a:r>
            <a:r>
              <a:rPr lang="en-US" dirty="0" smtClean="0"/>
              <a:t>. Radon gas from soil and bedrock collects in homes. Radon pumps are almost ubiquitous in our area (I have one!).</a:t>
            </a:r>
            <a:endParaRPr lang="en-US" dirty="0"/>
          </a:p>
        </p:txBody>
      </p:sp>
      <p:pic>
        <p:nvPicPr>
          <p:cNvPr id="69634" name="Picture 2" descr="Image result for radon distribution map"/>
          <p:cNvPicPr>
            <a:picLocks noChangeAspect="1" noChangeArrowheads="1"/>
          </p:cNvPicPr>
          <p:nvPr/>
        </p:nvPicPr>
        <p:blipFill>
          <a:blip r:embed="rId2" cstate="print"/>
          <a:srcRect/>
          <a:stretch>
            <a:fillRect/>
          </a:stretch>
        </p:blipFill>
        <p:spPr bwMode="auto">
          <a:xfrm>
            <a:off x="3276600" y="3112369"/>
            <a:ext cx="3276600" cy="2526431"/>
          </a:xfrm>
          <a:prstGeom prst="rect">
            <a:avLst/>
          </a:prstGeom>
          <a:noFill/>
        </p:spPr>
      </p:pic>
      <p:pic>
        <p:nvPicPr>
          <p:cNvPr id="69636" name="Picture 4" descr="Related image"/>
          <p:cNvPicPr>
            <a:picLocks noChangeAspect="1" noChangeArrowheads="1"/>
          </p:cNvPicPr>
          <p:nvPr/>
        </p:nvPicPr>
        <p:blipFill>
          <a:blip r:embed="rId3" cstate="print"/>
          <a:srcRect/>
          <a:stretch>
            <a:fillRect/>
          </a:stretch>
        </p:blipFill>
        <p:spPr bwMode="auto">
          <a:xfrm rot="-60000">
            <a:off x="174174" y="1782300"/>
            <a:ext cx="3425614" cy="2525010"/>
          </a:xfrm>
          <a:prstGeom prst="rect">
            <a:avLst/>
          </a:prstGeom>
          <a:noFill/>
        </p:spPr>
      </p:pic>
      <p:pic>
        <p:nvPicPr>
          <p:cNvPr id="69640" name="Picture 8" descr="Image result for radon pump"/>
          <p:cNvPicPr>
            <a:picLocks noChangeAspect="1" noChangeArrowheads="1"/>
          </p:cNvPicPr>
          <p:nvPr/>
        </p:nvPicPr>
        <p:blipFill>
          <a:blip r:embed="rId4" cstate="print"/>
          <a:srcRect/>
          <a:stretch>
            <a:fillRect/>
          </a:stretch>
        </p:blipFill>
        <p:spPr bwMode="auto">
          <a:xfrm>
            <a:off x="6019800" y="914400"/>
            <a:ext cx="2651674" cy="2528120"/>
          </a:xfrm>
          <a:prstGeom prst="rect">
            <a:avLst/>
          </a:prstGeom>
          <a:noFill/>
        </p:spPr>
      </p:pic>
      <p:sp>
        <p:nvSpPr>
          <p:cNvPr id="9" name="TextBox 8"/>
          <p:cNvSpPr txBox="1"/>
          <p:nvPr/>
        </p:nvSpPr>
        <p:spPr>
          <a:xfrm>
            <a:off x="3657600" y="1600200"/>
            <a:ext cx="2286000" cy="1169551"/>
          </a:xfrm>
          <a:prstGeom prst="rect">
            <a:avLst/>
          </a:prstGeom>
          <a:noFill/>
        </p:spPr>
        <p:txBody>
          <a:bodyPr wrap="square" rtlCol="0">
            <a:spAutoFit/>
          </a:bodyPr>
          <a:lstStyle/>
          <a:p>
            <a:r>
              <a:rPr lang="en-US" sz="1400" i="1" dirty="0" smtClean="0">
                <a:solidFill>
                  <a:srgbClr val="FF0000"/>
                </a:solidFill>
              </a:rPr>
              <a:t>Question</a:t>
            </a:r>
            <a:r>
              <a:rPr lang="en-US" sz="1400" dirty="0" smtClean="0">
                <a:solidFill>
                  <a:srgbClr val="FF0000"/>
                </a:solidFill>
              </a:rPr>
              <a:t>: If radon predates cigarettes, why was the death rate from lung cancer only 0.1% until the 1900’s?</a:t>
            </a:r>
            <a:endParaRPr lang="en-US" sz="14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Repair is a Pretty Good Solution</a:t>
            </a:r>
            <a:endParaRPr lang="en-US" dirty="0"/>
          </a:p>
        </p:txBody>
      </p:sp>
      <p:sp>
        <p:nvSpPr>
          <p:cNvPr id="3" name="Content Placeholder 2"/>
          <p:cNvSpPr>
            <a:spLocks noGrp="1"/>
          </p:cNvSpPr>
          <p:nvPr>
            <p:ph sz="quarter" idx="1"/>
          </p:nvPr>
        </p:nvSpPr>
        <p:spPr>
          <a:xfrm>
            <a:off x="457200" y="5791200"/>
            <a:ext cx="7467600" cy="914400"/>
          </a:xfrm>
        </p:spPr>
        <p:txBody>
          <a:bodyPr>
            <a:normAutofit fontScale="92500" lnSpcReduction="20000"/>
          </a:bodyPr>
          <a:lstStyle/>
          <a:p>
            <a:pPr>
              <a:buNone/>
            </a:pPr>
            <a:r>
              <a:rPr lang="en-US" dirty="0" smtClean="0"/>
              <a:t>The </a:t>
            </a:r>
            <a:r>
              <a:rPr lang="en-US" dirty="0" err="1" smtClean="0"/>
              <a:t>pyrimidine</a:t>
            </a:r>
            <a:r>
              <a:rPr lang="en-US" dirty="0" smtClean="0"/>
              <a:t> </a:t>
            </a:r>
            <a:r>
              <a:rPr lang="en-US" dirty="0" err="1" smtClean="0"/>
              <a:t>dimers</a:t>
            </a:r>
            <a:r>
              <a:rPr lang="en-US" dirty="0" smtClean="0"/>
              <a:t> formed by UVB irradiation are “bulky lesions” (remember those?). Nucleotide excision repair repairs them.</a:t>
            </a:r>
            <a:endParaRPr lang="en-US" dirty="0"/>
          </a:p>
        </p:txBody>
      </p:sp>
      <p:pic>
        <p:nvPicPr>
          <p:cNvPr id="45058" name="Picture 2" descr="Image result for repair of uV damage to dna xpa"/>
          <p:cNvPicPr>
            <a:picLocks noChangeAspect="1" noChangeArrowheads="1"/>
          </p:cNvPicPr>
          <p:nvPr/>
        </p:nvPicPr>
        <p:blipFill>
          <a:blip r:embed="rId2" cstate="print"/>
          <a:srcRect/>
          <a:stretch>
            <a:fillRect/>
          </a:stretch>
        </p:blipFill>
        <p:spPr bwMode="auto">
          <a:xfrm>
            <a:off x="2482404" y="1230074"/>
            <a:ext cx="4832796" cy="424545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Radon-Derived Lung Cancer Often Show an EML4-ALK Fusion</a:t>
            </a:r>
            <a:endParaRPr lang="en-US" dirty="0"/>
          </a:p>
        </p:txBody>
      </p:sp>
      <p:sp>
        <p:nvSpPr>
          <p:cNvPr id="3" name="Content Placeholder 2"/>
          <p:cNvSpPr>
            <a:spLocks noGrp="1"/>
          </p:cNvSpPr>
          <p:nvPr>
            <p:ph sz="quarter" idx="1"/>
          </p:nvPr>
        </p:nvSpPr>
        <p:spPr>
          <a:xfrm>
            <a:off x="457200" y="4800600"/>
            <a:ext cx="7467600" cy="1673352"/>
          </a:xfrm>
        </p:spPr>
        <p:txBody>
          <a:bodyPr>
            <a:normAutofit fontScale="85000" lnSpcReduction="20000"/>
          </a:bodyPr>
          <a:lstStyle/>
          <a:p>
            <a:pPr>
              <a:buNone/>
            </a:pPr>
            <a:r>
              <a:rPr lang="en-US" dirty="0" smtClean="0"/>
              <a:t>These are two unrelated genes who are located close to one another on Chromosome 2. Their proteins don’t seem to interact under normal circumstances, but radon’s ionizing radiation induces a breakage and </a:t>
            </a:r>
            <a:r>
              <a:rPr lang="en-US" dirty="0" err="1" smtClean="0"/>
              <a:t>religation</a:t>
            </a:r>
            <a:r>
              <a:rPr lang="en-US" dirty="0" smtClean="0"/>
              <a:t> event that places the two genes next to each other. This results in the transcription and translation of a single, fusion protein.</a:t>
            </a:r>
            <a:endParaRPr lang="en-US" dirty="0"/>
          </a:p>
        </p:txBody>
      </p:sp>
      <p:pic>
        <p:nvPicPr>
          <p:cNvPr id="63490" name="Picture 2" descr="Image result for alk gene"/>
          <p:cNvPicPr>
            <a:picLocks noChangeAspect="1" noChangeArrowheads="1"/>
          </p:cNvPicPr>
          <p:nvPr/>
        </p:nvPicPr>
        <p:blipFill>
          <a:blip r:embed="rId2" cstate="print"/>
          <a:srcRect b="71585"/>
          <a:stretch>
            <a:fillRect/>
          </a:stretch>
        </p:blipFill>
        <p:spPr bwMode="auto">
          <a:xfrm>
            <a:off x="1143000" y="2590800"/>
            <a:ext cx="6615049" cy="14478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a:t>
            </a:r>
            <a:endParaRPr lang="en-US" dirty="0"/>
          </a:p>
        </p:txBody>
      </p:sp>
      <p:pic>
        <p:nvPicPr>
          <p:cNvPr id="67586" name="Picture 2" descr="Image result for eml4 protein"/>
          <p:cNvPicPr>
            <a:picLocks noChangeAspect="1" noChangeArrowheads="1"/>
          </p:cNvPicPr>
          <p:nvPr/>
        </p:nvPicPr>
        <p:blipFill>
          <a:blip r:embed="rId2" cstate="print"/>
          <a:srcRect l="44792" r="21875" b="34052"/>
          <a:stretch>
            <a:fillRect/>
          </a:stretch>
        </p:blipFill>
        <p:spPr bwMode="auto">
          <a:xfrm>
            <a:off x="838200" y="2209800"/>
            <a:ext cx="2438400" cy="2057400"/>
          </a:xfrm>
          <a:prstGeom prst="rect">
            <a:avLst/>
          </a:prstGeom>
          <a:noFill/>
          <a:ln>
            <a:solidFill>
              <a:schemeClr val="tx1"/>
            </a:solidFill>
          </a:ln>
        </p:spPr>
      </p:pic>
      <p:sp>
        <p:nvSpPr>
          <p:cNvPr id="6" name="Content Placeholder 2"/>
          <p:cNvSpPr>
            <a:spLocks noGrp="1"/>
          </p:cNvSpPr>
          <p:nvPr>
            <p:ph sz="quarter" idx="1"/>
          </p:nvPr>
        </p:nvSpPr>
        <p:spPr>
          <a:xfrm>
            <a:off x="609600" y="4724400"/>
            <a:ext cx="3200400" cy="1981200"/>
          </a:xfrm>
        </p:spPr>
        <p:txBody>
          <a:bodyPr>
            <a:normAutofit fontScale="70000" lnSpcReduction="20000"/>
          </a:bodyPr>
          <a:lstStyle/>
          <a:p>
            <a:pPr>
              <a:buNone/>
            </a:pPr>
            <a:r>
              <a:rPr lang="en-US" dirty="0" smtClean="0"/>
              <a:t>ALK is a receptor tyrosine </a:t>
            </a:r>
            <a:r>
              <a:rPr lang="en-US" dirty="0" err="1" smtClean="0"/>
              <a:t>kinase</a:t>
            </a:r>
            <a:r>
              <a:rPr lang="en-US" dirty="0" smtClean="0"/>
              <a:t> (ring a bell?). It localizes to the cell membrane. When bound by its </a:t>
            </a:r>
            <a:r>
              <a:rPr lang="en-US" dirty="0" err="1" smtClean="0"/>
              <a:t>ligand</a:t>
            </a:r>
            <a:r>
              <a:rPr lang="en-US" dirty="0" smtClean="0"/>
              <a:t>, the ALK protein </a:t>
            </a:r>
            <a:r>
              <a:rPr lang="en-US" dirty="0" err="1" smtClean="0"/>
              <a:t>dimerizes</a:t>
            </a:r>
            <a:r>
              <a:rPr lang="en-US" dirty="0" smtClean="0"/>
              <a:t> and auto-</a:t>
            </a:r>
            <a:r>
              <a:rPr lang="en-US" dirty="0" err="1" smtClean="0"/>
              <a:t>phosphorylates</a:t>
            </a:r>
            <a:r>
              <a:rPr lang="en-US" dirty="0" smtClean="0"/>
              <a:t>, then activates growth pathways.</a:t>
            </a:r>
          </a:p>
        </p:txBody>
      </p:sp>
      <p:grpSp>
        <p:nvGrpSpPr>
          <p:cNvPr id="9" name="Group 8"/>
          <p:cNvGrpSpPr/>
          <p:nvPr/>
        </p:nvGrpSpPr>
        <p:grpSpPr>
          <a:xfrm>
            <a:off x="4038600" y="2438400"/>
            <a:ext cx="4419600" cy="1514168"/>
            <a:chOff x="533400" y="4038600"/>
            <a:chExt cx="4724400" cy="1524000"/>
          </a:xfrm>
        </p:grpSpPr>
        <p:pic>
          <p:nvPicPr>
            <p:cNvPr id="7" name="Picture 2" descr="Image result for Microtubule association of EML proteins and the EML4-ALK variant 3 oncoprotein require an N-terminal trimerization domain"/>
            <p:cNvPicPr>
              <a:picLocks noChangeAspect="1" noChangeArrowheads="1"/>
            </p:cNvPicPr>
            <p:nvPr/>
          </p:nvPicPr>
          <p:blipFill>
            <a:blip r:embed="rId3" cstate="print"/>
            <a:srcRect t="9876" r="39282" b="1235"/>
            <a:stretch>
              <a:fillRect/>
            </a:stretch>
          </p:blipFill>
          <p:spPr bwMode="auto">
            <a:xfrm>
              <a:off x="609600" y="4038600"/>
              <a:ext cx="4648200" cy="1371600"/>
            </a:xfrm>
            <a:prstGeom prst="rect">
              <a:avLst/>
            </a:prstGeom>
            <a:noFill/>
          </p:spPr>
        </p:pic>
        <p:sp>
          <p:nvSpPr>
            <p:cNvPr id="8" name="Rectangle 7"/>
            <p:cNvSpPr/>
            <p:nvPr/>
          </p:nvSpPr>
          <p:spPr>
            <a:xfrm>
              <a:off x="533400" y="5029200"/>
              <a:ext cx="2971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962400" y="2286000"/>
            <a:ext cx="4572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4800600" y="4724400"/>
            <a:ext cx="3429000" cy="1063752"/>
          </a:xfrm>
          <a:prstGeom prst="rect">
            <a:avLst/>
          </a:prstGeom>
        </p:spPr>
        <p:txBody>
          <a:bodyPr vert="horz">
            <a:normAutofit fontScale="92500"/>
          </a:bodyPr>
          <a:lstStyle/>
          <a:p>
            <a:pPr>
              <a:buNone/>
            </a:pPr>
            <a:r>
              <a:rPr lang="en-US" sz="2400" dirty="0" smtClean="0"/>
              <a:t>EML4 is a microtubule-associated protein.</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4800600"/>
            <a:ext cx="8001000" cy="2057400"/>
          </a:xfrm>
        </p:spPr>
        <p:txBody>
          <a:bodyPr>
            <a:normAutofit fontScale="62500" lnSpcReduction="20000"/>
          </a:bodyPr>
          <a:lstStyle/>
          <a:p>
            <a:pPr>
              <a:buNone/>
            </a:pPr>
            <a:r>
              <a:rPr lang="en-US" dirty="0" smtClean="0"/>
              <a:t>In this study, column A shows the protein that was tagged with Yellow Fluorescent Protein (YFP). </a:t>
            </a:r>
          </a:p>
          <a:p>
            <a:pPr>
              <a:buNone/>
            </a:pPr>
            <a:r>
              <a:rPr lang="en-US" dirty="0" smtClean="0"/>
              <a:t>In B, the first column shows the cellular distribution of YFP, both magnified (rectangle) and zoomed out (square). The second column shows the cellular distribution of </a:t>
            </a:r>
            <a:r>
              <a:rPr lang="en-US" dirty="0" err="1" smtClean="0"/>
              <a:t>tubulin</a:t>
            </a:r>
            <a:r>
              <a:rPr lang="en-US" dirty="0" smtClean="0"/>
              <a:t> (tagged with a red fluorescent protein). The third column shows the merge of the two colored images. The overlap appears yellow, due to the magic of microscopy.</a:t>
            </a:r>
          </a:p>
          <a:p>
            <a:pPr>
              <a:buNone/>
            </a:pPr>
            <a:r>
              <a:rPr lang="en-US" dirty="0" smtClean="0"/>
              <a:t>In C, the localization of the YFP and RFP signals was plotted by imaging software. An R=1 indicates 100% overlap of the two signals.</a:t>
            </a:r>
          </a:p>
          <a:p>
            <a:pPr>
              <a:buNone/>
            </a:pPr>
            <a:r>
              <a:rPr lang="en-US" dirty="0" smtClean="0"/>
              <a:t>In your own words, interpret the four horizontal lines of this figure.</a:t>
            </a:r>
            <a:endParaRPr lang="en-US" dirty="0"/>
          </a:p>
        </p:txBody>
      </p:sp>
      <p:grpSp>
        <p:nvGrpSpPr>
          <p:cNvPr id="7" name="Group 6"/>
          <p:cNvGrpSpPr/>
          <p:nvPr/>
        </p:nvGrpSpPr>
        <p:grpSpPr>
          <a:xfrm>
            <a:off x="3733800" y="381000"/>
            <a:ext cx="4724400" cy="4419600"/>
            <a:chOff x="2590800" y="838200"/>
            <a:chExt cx="4975861" cy="4648200"/>
          </a:xfrm>
        </p:grpSpPr>
        <p:pic>
          <p:nvPicPr>
            <p:cNvPr id="66562" name="Picture 2" descr="Image result for Microtubule association of EML proteins and the EML4-ALK variant 3 oncoprotein require an N-terminal trimerization domain"/>
            <p:cNvPicPr>
              <a:picLocks noChangeAspect="1" noChangeArrowheads="1"/>
            </p:cNvPicPr>
            <p:nvPr/>
          </p:nvPicPr>
          <p:blipFill>
            <a:blip r:embed="rId2" cstate="print"/>
            <a:srcRect b="76662"/>
            <a:stretch>
              <a:fillRect/>
            </a:stretch>
          </p:blipFill>
          <p:spPr bwMode="auto">
            <a:xfrm>
              <a:off x="2590800" y="838200"/>
              <a:ext cx="4937760" cy="2426067"/>
            </a:xfrm>
            <a:prstGeom prst="rect">
              <a:avLst/>
            </a:prstGeom>
            <a:noFill/>
          </p:spPr>
        </p:pic>
        <p:pic>
          <p:nvPicPr>
            <p:cNvPr id="5" name="Picture 2" descr="Image result for Microtubule association of EML proteins and the EML4-ALK variant 3 oncoprotein require an N-terminal trimerization domain"/>
            <p:cNvPicPr>
              <a:picLocks noChangeAspect="1" noChangeArrowheads="1"/>
            </p:cNvPicPr>
            <p:nvPr/>
          </p:nvPicPr>
          <p:blipFill>
            <a:blip r:embed="rId2" cstate="print"/>
            <a:srcRect t="43931" b="45818"/>
            <a:stretch>
              <a:fillRect/>
            </a:stretch>
          </p:blipFill>
          <p:spPr bwMode="auto">
            <a:xfrm>
              <a:off x="2590800" y="3269752"/>
              <a:ext cx="4943475" cy="1066800"/>
            </a:xfrm>
            <a:prstGeom prst="rect">
              <a:avLst/>
            </a:prstGeom>
            <a:noFill/>
          </p:spPr>
        </p:pic>
        <p:pic>
          <p:nvPicPr>
            <p:cNvPr id="6" name="Picture 2" descr="Image result for Microtubule association of EML proteins and the EML4-ALK variant 3 oncoprotein require an N-terminal trimerization domain"/>
            <p:cNvPicPr>
              <a:picLocks noChangeAspect="1" noChangeArrowheads="1"/>
            </p:cNvPicPr>
            <p:nvPr/>
          </p:nvPicPr>
          <p:blipFill>
            <a:blip r:embed="rId2" cstate="print"/>
            <a:srcRect l="8670" t="90606" b="-1589"/>
            <a:stretch>
              <a:fillRect/>
            </a:stretch>
          </p:blipFill>
          <p:spPr bwMode="auto">
            <a:xfrm>
              <a:off x="2994661" y="4328932"/>
              <a:ext cx="4572000" cy="1157468"/>
            </a:xfrm>
            <a:prstGeom prst="rect">
              <a:avLst/>
            </a:prstGeom>
            <a:noFill/>
          </p:spPr>
        </p:pic>
      </p:grpSp>
      <p:sp>
        <p:nvSpPr>
          <p:cNvPr id="8" name="TextBox 7"/>
          <p:cNvSpPr txBox="1"/>
          <p:nvPr/>
        </p:nvSpPr>
        <p:spPr>
          <a:xfrm>
            <a:off x="762000" y="1524000"/>
            <a:ext cx="2743200" cy="523220"/>
          </a:xfrm>
          <a:prstGeom prst="rect">
            <a:avLst/>
          </a:prstGeom>
          <a:noFill/>
        </p:spPr>
        <p:txBody>
          <a:bodyPr wrap="square" rtlCol="0">
            <a:spAutoFit/>
          </a:bodyPr>
          <a:lstStyle/>
          <a:p>
            <a:r>
              <a:rPr lang="en-US" sz="1400" dirty="0" smtClean="0"/>
              <a:t>This is wild-type EML4 (non-fusion) attached to YFP</a:t>
            </a:r>
            <a:endParaRPr lang="en-US" sz="1400" dirty="0"/>
          </a:p>
        </p:txBody>
      </p:sp>
      <p:sp>
        <p:nvSpPr>
          <p:cNvPr id="9" name="TextBox 8"/>
          <p:cNvSpPr txBox="1"/>
          <p:nvPr/>
        </p:nvSpPr>
        <p:spPr>
          <a:xfrm>
            <a:off x="609600" y="2514600"/>
            <a:ext cx="2743200" cy="523220"/>
          </a:xfrm>
          <a:prstGeom prst="rect">
            <a:avLst/>
          </a:prstGeom>
          <a:noFill/>
        </p:spPr>
        <p:txBody>
          <a:bodyPr wrap="square" rtlCol="0">
            <a:spAutoFit/>
          </a:bodyPr>
          <a:lstStyle/>
          <a:p>
            <a:r>
              <a:rPr lang="en-US" sz="1400" dirty="0" smtClean="0"/>
              <a:t>This is wild-type ALK (non-fusion) attached to YFP</a:t>
            </a:r>
            <a:endParaRPr lang="en-US" sz="1400" dirty="0"/>
          </a:p>
        </p:txBody>
      </p:sp>
      <p:sp>
        <p:nvSpPr>
          <p:cNvPr id="10" name="TextBox 9"/>
          <p:cNvSpPr txBox="1"/>
          <p:nvPr/>
        </p:nvSpPr>
        <p:spPr>
          <a:xfrm>
            <a:off x="457200" y="3352800"/>
            <a:ext cx="3200400" cy="954107"/>
          </a:xfrm>
          <a:prstGeom prst="rect">
            <a:avLst/>
          </a:prstGeom>
          <a:noFill/>
        </p:spPr>
        <p:txBody>
          <a:bodyPr wrap="square" rtlCol="0">
            <a:spAutoFit/>
          </a:bodyPr>
          <a:lstStyle/>
          <a:p>
            <a:r>
              <a:rPr lang="en-US" sz="1400" dirty="0" smtClean="0"/>
              <a:t>These are 2 different cancerous EML4-ALK fusions tagged with YFP (see how that gray tail is now attached?)</a:t>
            </a:r>
            <a:endParaRPr lang="en-US" sz="1400" dirty="0"/>
          </a:p>
        </p:txBody>
      </p:sp>
      <p:cxnSp>
        <p:nvCxnSpPr>
          <p:cNvPr id="12" name="Straight Arrow Connector 11"/>
          <p:cNvCxnSpPr>
            <a:stCxn id="8" idx="3"/>
          </p:cNvCxnSpPr>
          <p:nvPr/>
        </p:nvCxnSpPr>
        <p:spPr>
          <a:xfrm flipV="1">
            <a:off x="3505200" y="1371600"/>
            <a:ext cx="609600" cy="414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76600" y="22860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05200" y="33528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81400" y="39624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38200" y="0"/>
            <a:ext cx="7924800" cy="246221"/>
          </a:xfrm>
          <a:prstGeom prst="rect">
            <a:avLst/>
          </a:prstGeom>
        </p:spPr>
        <p:txBody>
          <a:bodyPr wrap="square">
            <a:spAutoFit/>
          </a:bodyPr>
          <a:lstStyle/>
          <a:p>
            <a:r>
              <a:rPr lang="en-US" sz="1000" dirty="0" smtClean="0"/>
              <a:t>Richards, M., </a:t>
            </a:r>
            <a:r>
              <a:rPr lang="en-US" sz="1000" dirty="0" err="1" smtClean="0"/>
              <a:t>Oregan</a:t>
            </a:r>
            <a:r>
              <a:rPr lang="en-US" sz="1000" dirty="0" smtClean="0"/>
              <a:t>, L., Roth, D., Montgomery, J., </a:t>
            </a:r>
            <a:r>
              <a:rPr lang="en-US" sz="1000" dirty="0" err="1" smtClean="0"/>
              <a:t>Straube</a:t>
            </a:r>
            <a:r>
              <a:rPr lang="en-US" sz="1000" dirty="0" smtClean="0"/>
              <a:t>, A., Fry, A., &amp; </a:t>
            </a:r>
            <a:r>
              <a:rPr lang="en-US" sz="1000" dirty="0" err="1" smtClean="0"/>
              <a:t>Bayliss</a:t>
            </a:r>
            <a:r>
              <a:rPr lang="en-US" sz="1000" dirty="0" smtClean="0"/>
              <a:t>, R. (2015). </a:t>
            </a:r>
            <a:r>
              <a:rPr lang="en-US" sz="1000" i="1" dirty="0" smtClean="0"/>
              <a:t>Biochemical Journal,467</a:t>
            </a:r>
            <a:r>
              <a:rPr lang="en-US" sz="1000" dirty="0" smtClean="0"/>
              <a:t>(3), 529-536. </a:t>
            </a:r>
            <a:endParaRPr lang="en-US" sz="1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Double-Whammy</a:t>
            </a:r>
            <a:endParaRPr lang="en-US" dirty="0"/>
          </a:p>
        </p:txBody>
      </p:sp>
      <p:sp>
        <p:nvSpPr>
          <p:cNvPr id="3" name="Content Placeholder 2"/>
          <p:cNvSpPr>
            <a:spLocks noGrp="1"/>
          </p:cNvSpPr>
          <p:nvPr>
            <p:ph sz="quarter" idx="1"/>
          </p:nvPr>
        </p:nvSpPr>
        <p:spPr>
          <a:xfrm>
            <a:off x="457200" y="5410200"/>
            <a:ext cx="7467600" cy="1139952"/>
          </a:xfrm>
        </p:spPr>
        <p:txBody>
          <a:bodyPr/>
          <a:lstStyle/>
          <a:p>
            <a:pPr>
              <a:buNone/>
            </a:pPr>
            <a:r>
              <a:rPr lang="en-US" dirty="0" smtClean="0"/>
              <a:t>The EML4-ALK fusion results in </a:t>
            </a:r>
            <a:r>
              <a:rPr lang="en-US" dirty="0" err="1" smtClean="0"/>
              <a:t>mis</a:t>
            </a:r>
            <a:r>
              <a:rPr lang="en-US" dirty="0" smtClean="0"/>
              <a:t>-localization </a:t>
            </a:r>
            <a:r>
              <a:rPr lang="en-US" i="1" dirty="0" smtClean="0"/>
              <a:t>and</a:t>
            </a:r>
            <a:r>
              <a:rPr lang="en-US" dirty="0" smtClean="0"/>
              <a:t> </a:t>
            </a:r>
            <a:r>
              <a:rPr lang="en-US" dirty="0" err="1" smtClean="0"/>
              <a:t>trimerization</a:t>
            </a:r>
            <a:r>
              <a:rPr lang="en-US" dirty="0" smtClean="0"/>
              <a:t> of ALK</a:t>
            </a:r>
            <a:endParaRPr lang="en-US" dirty="0"/>
          </a:p>
        </p:txBody>
      </p:sp>
      <p:pic>
        <p:nvPicPr>
          <p:cNvPr id="65538" name="Picture 2" descr="Image result for Microtubule association of EML proteins and the EML4-ALK variant 3 oncoprotein require an N-terminal trimerization domain"/>
          <p:cNvPicPr>
            <a:picLocks noChangeAspect="1" noChangeArrowheads="1"/>
          </p:cNvPicPr>
          <p:nvPr/>
        </p:nvPicPr>
        <p:blipFill>
          <a:blip r:embed="rId2" cstate="print"/>
          <a:srcRect/>
          <a:stretch>
            <a:fillRect/>
          </a:stretch>
        </p:blipFill>
        <p:spPr bwMode="auto">
          <a:xfrm>
            <a:off x="1907954" y="3810000"/>
            <a:ext cx="6743406" cy="1359218"/>
          </a:xfrm>
          <a:prstGeom prst="rect">
            <a:avLst/>
          </a:prstGeom>
          <a:noFill/>
          <a:ln>
            <a:solidFill>
              <a:schemeClr val="tx1"/>
            </a:solidFill>
          </a:ln>
        </p:spPr>
      </p:pic>
      <p:pic>
        <p:nvPicPr>
          <p:cNvPr id="5" name="Picture 2" descr="Image result for eml4 protein"/>
          <p:cNvPicPr>
            <a:picLocks noChangeAspect="1" noChangeArrowheads="1"/>
          </p:cNvPicPr>
          <p:nvPr/>
        </p:nvPicPr>
        <p:blipFill>
          <a:blip r:embed="rId3" cstate="print"/>
          <a:srcRect/>
          <a:stretch>
            <a:fillRect/>
          </a:stretch>
        </p:blipFill>
        <p:spPr bwMode="auto">
          <a:xfrm>
            <a:off x="2667000" y="1524000"/>
            <a:ext cx="4419600" cy="1884830"/>
          </a:xfrm>
          <a:prstGeom prst="rect">
            <a:avLst/>
          </a:prstGeom>
          <a:noFill/>
          <a:ln>
            <a:solidFill>
              <a:schemeClr val="tx1"/>
            </a:solidFill>
          </a:ln>
        </p:spPr>
      </p:pic>
      <p:sp>
        <p:nvSpPr>
          <p:cNvPr id="6" name="TextBox 5"/>
          <p:cNvSpPr txBox="1"/>
          <p:nvPr/>
        </p:nvSpPr>
        <p:spPr>
          <a:xfrm>
            <a:off x="685800" y="2286000"/>
            <a:ext cx="1802096" cy="369332"/>
          </a:xfrm>
          <a:prstGeom prst="rect">
            <a:avLst/>
          </a:prstGeom>
          <a:noFill/>
        </p:spPr>
        <p:txBody>
          <a:bodyPr wrap="none" rtlCol="0">
            <a:spAutoFit/>
          </a:bodyPr>
          <a:lstStyle/>
          <a:p>
            <a:r>
              <a:rPr lang="en-US" dirty="0" err="1" smtClean="0"/>
              <a:t>Mislocalization</a:t>
            </a:r>
            <a:endParaRPr lang="en-US" dirty="0"/>
          </a:p>
        </p:txBody>
      </p:sp>
      <p:sp>
        <p:nvSpPr>
          <p:cNvPr id="7" name="TextBox 6"/>
          <p:cNvSpPr txBox="1"/>
          <p:nvPr/>
        </p:nvSpPr>
        <p:spPr>
          <a:xfrm>
            <a:off x="228600" y="4343400"/>
            <a:ext cx="1665841" cy="369332"/>
          </a:xfrm>
          <a:prstGeom prst="rect">
            <a:avLst/>
          </a:prstGeom>
          <a:noFill/>
        </p:spPr>
        <p:txBody>
          <a:bodyPr wrap="none" rtlCol="0">
            <a:spAutoFit/>
          </a:bodyPr>
          <a:lstStyle/>
          <a:p>
            <a:r>
              <a:rPr lang="en-US" dirty="0" err="1" smtClean="0"/>
              <a:t>Trimerization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sz="quarter" idx="1"/>
          </p:nvPr>
        </p:nvSpPr>
        <p:spPr>
          <a:xfrm>
            <a:off x="457200" y="5715000"/>
            <a:ext cx="7467600" cy="1143000"/>
          </a:xfrm>
        </p:spPr>
        <p:txBody>
          <a:bodyPr>
            <a:normAutofit lnSpcReduction="10000"/>
          </a:bodyPr>
          <a:lstStyle/>
          <a:p>
            <a:pPr>
              <a:buNone/>
            </a:pPr>
            <a:r>
              <a:rPr lang="en-US" dirty="0" smtClean="0"/>
              <a:t>The EML4-ALK fusion protein goes crazy, and starts activating growth through RAS and other downstream signaling molecules.</a:t>
            </a:r>
            <a:endParaRPr lang="en-US" dirty="0"/>
          </a:p>
        </p:txBody>
      </p:sp>
      <p:pic>
        <p:nvPicPr>
          <p:cNvPr id="68610" name="Picture 2" descr="Image result for eml4 protein"/>
          <p:cNvPicPr>
            <a:picLocks noChangeAspect="1" noChangeArrowheads="1"/>
          </p:cNvPicPr>
          <p:nvPr/>
        </p:nvPicPr>
        <p:blipFill>
          <a:blip r:embed="rId2" cstate="print"/>
          <a:srcRect/>
          <a:stretch>
            <a:fillRect/>
          </a:stretch>
        </p:blipFill>
        <p:spPr bwMode="auto">
          <a:xfrm>
            <a:off x="3124200" y="685800"/>
            <a:ext cx="3390900" cy="496647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5562600"/>
            <a:ext cx="7467600" cy="1295400"/>
          </a:xfrm>
        </p:spPr>
        <p:txBody>
          <a:bodyPr>
            <a:normAutofit fontScale="70000" lnSpcReduction="20000"/>
          </a:bodyPr>
          <a:lstStyle/>
          <a:p>
            <a:pPr>
              <a:buNone/>
            </a:pPr>
            <a:r>
              <a:rPr lang="en-US" dirty="0" smtClean="0"/>
              <a:t>In this study, the genomes of a number of lung tumors were sequenced, and their cancer-causing mutations identified. The mutations are represented as Venn diagrams. Overlapping regions indicate &gt;1 common cancer mutation identified in a single tumor.</a:t>
            </a:r>
          </a:p>
          <a:p>
            <a:pPr>
              <a:buNone/>
            </a:pPr>
            <a:r>
              <a:rPr lang="en-US" dirty="0" smtClean="0"/>
              <a:t>Why don’t EGFR and ALK overlap?</a:t>
            </a:r>
            <a:endParaRPr lang="en-US" dirty="0"/>
          </a:p>
        </p:txBody>
      </p:sp>
      <p:pic>
        <p:nvPicPr>
          <p:cNvPr id="69636" name="Picture 4" descr="Distribution frequency (A) and overlap (B) of the genotypes observed. Genotypes observed are depicted in a pie chart showing frequency of each mutation with regard to all patients tested (A) as well as in a Venn diagram showing the overlap of patients with more than one mutation (B). Note that only 100 patients were screened for IDH1 and HER2 mutations, so the frequency depicted here may not be truly representative. Also note that TP53 screening only encompassed a minority of the âhot-spotâ mutations described in NSCLC for TP53 .Â "/>
          <p:cNvPicPr>
            <a:picLocks noChangeAspect="1" noChangeArrowheads="1"/>
          </p:cNvPicPr>
          <p:nvPr/>
        </p:nvPicPr>
        <p:blipFill>
          <a:blip r:embed="rId2" cstate="print"/>
          <a:srcRect t="55892"/>
          <a:stretch>
            <a:fillRect/>
          </a:stretch>
        </p:blipFill>
        <p:spPr bwMode="auto">
          <a:xfrm>
            <a:off x="1524000" y="1371600"/>
            <a:ext cx="5934076" cy="3729738"/>
          </a:xfrm>
          <a:prstGeom prst="rect">
            <a:avLst/>
          </a:prstGeom>
          <a:noFill/>
        </p:spPr>
      </p:pic>
      <p:sp>
        <p:nvSpPr>
          <p:cNvPr id="6" name="Rectangle 5"/>
          <p:cNvSpPr/>
          <p:nvPr/>
        </p:nvSpPr>
        <p:spPr>
          <a:xfrm>
            <a:off x="4114800" y="76200"/>
            <a:ext cx="4572000" cy="400110"/>
          </a:xfrm>
          <a:prstGeom prst="rect">
            <a:avLst/>
          </a:prstGeom>
        </p:spPr>
        <p:txBody>
          <a:bodyPr>
            <a:spAutoFit/>
          </a:bodyPr>
          <a:lstStyle/>
          <a:p>
            <a:r>
              <a:rPr lang="en-US" sz="1000" dirty="0" err="1" smtClean="0"/>
              <a:t>Sequist</a:t>
            </a:r>
            <a:r>
              <a:rPr lang="en-US" sz="1000" dirty="0" smtClean="0"/>
              <a:t>, L. V., Heist, R. S., Shaw, A. T., </a:t>
            </a:r>
            <a:r>
              <a:rPr lang="en-US" sz="1000" dirty="0" err="1" smtClean="0"/>
              <a:t>Fidias</a:t>
            </a:r>
            <a:r>
              <a:rPr lang="en-US" sz="1000" dirty="0" smtClean="0"/>
              <a:t>, P., </a:t>
            </a:r>
            <a:r>
              <a:rPr lang="en-US" sz="1000" dirty="0" err="1" smtClean="0"/>
              <a:t>Rosovsky</a:t>
            </a:r>
            <a:r>
              <a:rPr lang="en-US" sz="1000" dirty="0" smtClean="0"/>
              <a:t>, R., </a:t>
            </a:r>
            <a:r>
              <a:rPr lang="en-US" sz="1000" dirty="0" err="1" smtClean="0"/>
              <a:t>Temel</a:t>
            </a:r>
            <a:r>
              <a:rPr lang="en-US" sz="1000" dirty="0" smtClean="0"/>
              <a:t>, J. S., Dias-</a:t>
            </a:r>
            <a:r>
              <a:rPr lang="en-US" sz="1000" dirty="0" err="1" smtClean="0"/>
              <a:t>Santagata</a:t>
            </a:r>
            <a:r>
              <a:rPr lang="en-US" sz="1000" dirty="0" smtClean="0"/>
              <a:t>, D. (2011). </a:t>
            </a:r>
            <a:r>
              <a:rPr lang="en-US" sz="1000" i="1" dirty="0" smtClean="0"/>
              <a:t>Annals of Oncology,22</a:t>
            </a:r>
            <a:r>
              <a:rPr lang="en-US" sz="1000" dirty="0" smtClean="0"/>
              <a:t>(12), 2616-2624. </a:t>
            </a:r>
            <a:endParaRPr lang="en-US" sz="1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4953000"/>
            <a:ext cx="7467600" cy="1905000"/>
          </a:xfrm>
        </p:spPr>
        <p:txBody>
          <a:bodyPr>
            <a:normAutofit fontScale="85000" lnSpcReduction="10000"/>
          </a:bodyPr>
          <a:lstStyle/>
          <a:p>
            <a:pPr>
              <a:buNone/>
            </a:pPr>
            <a:r>
              <a:rPr lang="en-US" dirty="0" smtClean="0"/>
              <a:t>This Kaplan-Meier curve shows the results of regular </a:t>
            </a:r>
            <a:r>
              <a:rPr lang="en-US" dirty="0" err="1" smtClean="0"/>
              <a:t>cytotoxic</a:t>
            </a:r>
            <a:r>
              <a:rPr lang="en-US" dirty="0" smtClean="0"/>
              <a:t> chemotherapy on lung cancer patients with the EGFR mutation, cancer patients with the EML4-ALK mutation, or lung cancer patients with neither mutation. </a:t>
            </a:r>
          </a:p>
          <a:p>
            <a:pPr marL="457200" indent="-457200">
              <a:buFont typeface="+mj-lt"/>
              <a:buAutoNum type="arabicPeriod"/>
            </a:pPr>
            <a:r>
              <a:rPr lang="en-US" dirty="0" smtClean="0"/>
              <a:t>What can you conclude about the use of chemotherapy in these patients?</a:t>
            </a:r>
          </a:p>
        </p:txBody>
      </p:sp>
      <p:pic>
        <p:nvPicPr>
          <p:cNvPr id="1026" name="Picture 2" descr="Figure 4."/>
          <p:cNvPicPr>
            <a:picLocks noChangeAspect="1" noChangeArrowheads="1"/>
          </p:cNvPicPr>
          <p:nvPr/>
        </p:nvPicPr>
        <p:blipFill>
          <a:blip r:embed="rId2" cstate="print"/>
          <a:srcRect/>
          <a:stretch>
            <a:fillRect/>
          </a:stretch>
        </p:blipFill>
        <p:spPr bwMode="auto">
          <a:xfrm>
            <a:off x="1981200" y="1752599"/>
            <a:ext cx="4648200" cy="3169227"/>
          </a:xfrm>
          <a:prstGeom prst="rect">
            <a:avLst/>
          </a:prstGeom>
          <a:noFill/>
        </p:spPr>
      </p:pic>
      <p:sp>
        <p:nvSpPr>
          <p:cNvPr id="5" name="Rectangle 4"/>
          <p:cNvSpPr/>
          <p:nvPr/>
        </p:nvSpPr>
        <p:spPr>
          <a:xfrm>
            <a:off x="3352800" y="0"/>
            <a:ext cx="5410200" cy="553998"/>
          </a:xfrm>
          <a:prstGeom prst="rect">
            <a:avLst/>
          </a:prstGeom>
        </p:spPr>
        <p:txBody>
          <a:bodyPr wrap="square">
            <a:spAutoFit/>
          </a:bodyPr>
          <a:lstStyle/>
          <a:p>
            <a:r>
              <a:rPr lang="en-US" sz="1000" dirty="0" err="1" smtClean="0"/>
              <a:t>Morodomi</a:t>
            </a:r>
            <a:r>
              <a:rPr lang="en-US" sz="1000" dirty="0" smtClean="0"/>
              <a:t> Y., </a:t>
            </a:r>
            <a:r>
              <a:rPr lang="en-US" sz="1000" dirty="0" err="1" smtClean="0"/>
              <a:t>Takenoyama</a:t>
            </a:r>
            <a:r>
              <a:rPr lang="en-US" sz="1000" dirty="0" smtClean="0"/>
              <a:t> M., Inamasu E., </a:t>
            </a:r>
            <a:r>
              <a:rPr lang="en-US" sz="1000" dirty="0" err="1" smtClean="0"/>
              <a:t>Toyozawa</a:t>
            </a:r>
            <a:r>
              <a:rPr lang="en-US" sz="1000" dirty="0" smtClean="0"/>
              <a:t> R., </a:t>
            </a:r>
            <a:r>
              <a:rPr lang="en-US" sz="1000" dirty="0" err="1" smtClean="0"/>
              <a:t>Kojo</a:t>
            </a:r>
            <a:r>
              <a:rPr lang="en-US" sz="1000" dirty="0" smtClean="0"/>
              <a:t> M., </a:t>
            </a:r>
            <a:r>
              <a:rPr lang="en-US" sz="1000" dirty="0" err="1" smtClean="0"/>
              <a:t>Toyokawa</a:t>
            </a:r>
            <a:r>
              <a:rPr lang="en-US" sz="1000" dirty="0" smtClean="0"/>
              <a:t> G., </a:t>
            </a:r>
            <a:r>
              <a:rPr lang="en-US" sz="1000" dirty="0" err="1" smtClean="0"/>
              <a:t>Shiraishi</a:t>
            </a:r>
            <a:r>
              <a:rPr lang="en-US" sz="1000" dirty="0" smtClean="0"/>
              <a:t> Y., </a:t>
            </a:r>
            <a:r>
              <a:rPr lang="en-US" sz="1000" dirty="0" err="1" smtClean="0"/>
              <a:t>Takenaka</a:t>
            </a:r>
            <a:r>
              <a:rPr lang="en-US" sz="1000" dirty="0" smtClean="0"/>
              <a:t> T., Hirai F., Yamaguchi M., Taguchi K., </a:t>
            </a:r>
            <a:r>
              <a:rPr lang="en-US" sz="1000" dirty="0" err="1" smtClean="0"/>
              <a:t>Seto</a:t>
            </a:r>
            <a:r>
              <a:rPr lang="en-US" sz="1000" dirty="0" smtClean="0"/>
              <a:t> T., </a:t>
            </a:r>
            <a:r>
              <a:rPr lang="en-US" sz="1000" dirty="0" err="1" smtClean="0"/>
              <a:t>Sugio</a:t>
            </a:r>
            <a:r>
              <a:rPr lang="en-US" sz="1000" dirty="0" smtClean="0"/>
              <a:t> </a:t>
            </a:r>
            <a:r>
              <a:rPr lang="en-US" sz="1000" dirty="0" err="1" smtClean="0"/>
              <a:t>K.,and</a:t>
            </a:r>
            <a:r>
              <a:rPr lang="en-US" sz="1000" dirty="0" smtClean="0"/>
              <a:t>  Ichinose Y (2014). </a:t>
            </a:r>
            <a:r>
              <a:rPr lang="en-US" sz="1000" i="1" dirty="0" smtClean="0"/>
              <a:t>Anticancer Res</a:t>
            </a:r>
            <a:r>
              <a:rPr lang="en-US" sz="1000" dirty="0" smtClean="0"/>
              <a:t>. 34(7):3825-30</a:t>
            </a:r>
            <a:endParaRPr lang="en-US" sz="1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Alectinib</a:t>
            </a:r>
            <a:r>
              <a:rPr lang="en-US" dirty="0" smtClean="0"/>
              <a:t> is </a:t>
            </a:r>
            <a:r>
              <a:rPr lang="en-US" smtClean="0"/>
              <a:t>a Targeted Therapy </a:t>
            </a:r>
            <a:r>
              <a:rPr lang="en-US" dirty="0" smtClean="0"/>
              <a:t>for EML4-ALK Derived Lung Cancer</a:t>
            </a:r>
            <a:endParaRPr lang="en-US" dirty="0"/>
          </a:p>
        </p:txBody>
      </p:sp>
      <p:sp>
        <p:nvSpPr>
          <p:cNvPr id="3" name="Content Placeholder 2"/>
          <p:cNvSpPr>
            <a:spLocks noGrp="1"/>
          </p:cNvSpPr>
          <p:nvPr>
            <p:ph sz="quarter" idx="1"/>
          </p:nvPr>
        </p:nvSpPr>
        <p:spPr>
          <a:xfrm>
            <a:off x="457200" y="5715000"/>
            <a:ext cx="7467600" cy="758952"/>
          </a:xfrm>
        </p:spPr>
        <p:txBody>
          <a:bodyPr>
            <a:normAutofit lnSpcReduction="10000"/>
          </a:bodyPr>
          <a:lstStyle/>
          <a:p>
            <a:pPr>
              <a:buNone/>
            </a:pPr>
            <a:r>
              <a:rPr lang="en-US" dirty="0" err="1" smtClean="0"/>
              <a:t>Alectinib</a:t>
            </a:r>
            <a:r>
              <a:rPr lang="en-US" dirty="0" smtClean="0"/>
              <a:t> prevents the </a:t>
            </a:r>
            <a:r>
              <a:rPr lang="en-US" dirty="0" err="1" smtClean="0"/>
              <a:t>phosphorylation</a:t>
            </a:r>
            <a:r>
              <a:rPr lang="en-US" dirty="0" smtClean="0"/>
              <a:t> of the EML4-ALK fusion, which prevents activation.</a:t>
            </a:r>
            <a:endParaRPr lang="en-US" dirty="0"/>
          </a:p>
        </p:txBody>
      </p:sp>
      <p:pic>
        <p:nvPicPr>
          <p:cNvPr id="70658" name="Picture 2" descr="Image result for crizotinib mechanism"/>
          <p:cNvPicPr>
            <a:picLocks noChangeAspect="1" noChangeArrowheads="1"/>
          </p:cNvPicPr>
          <p:nvPr/>
        </p:nvPicPr>
        <p:blipFill>
          <a:blip r:embed="rId2" cstate="print"/>
          <a:srcRect/>
          <a:stretch>
            <a:fillRect/>
          </a:stretch>
        </p:blipFill>
        <p:spPr bwMode="auto">
          <a:xfrm>
            <a:off x="1143000" y="1905000"/>
            <a:ext cx="6582216" cy="36992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Melanin Protects from the Sun</a:t>
            </a:r>
            <a:endParaRPr lang="en-US" dirty="0"/>
          </a:p>
        </p:txBody>
      </p:sp>
      <p:sp>
        <p:nvSpPr>
          <p:cNvPr id="3" name="Content Placeholder 2"/>
          <p:cNvSpPr>
            <a:spLocks noGrp="1"/>
          </p:cNvSpPr>
          <p:nvPr>
            <p:ph sz="quarter" idx="1"/>
          </p:nvPr>
        </p:nvSpPr>
        <p:spPr>
          <a:xfrm>
            <a:off x="457200" y="5791200"/>
            <a:ext cx="7467600" cy="987552"/>
          </a:xfrm>
        </p:spPr>
        <p:txBody>
          <a:bodyPr>
            <a:normAutofit fontScale="77500" lnSpcReduction="20000"/>
          </a:bodyPr>
          <a:lstStyle/>
          <a:p>
            <a:pPr>
              <a:buNone/>
            </a:pPr>
            <a:r>
              <a:rPr lang="en-US" dirty="0" smtClean="0"/>
              <a:t>The more sun exposure an individual has, the greater the production of melanin. This eases the burden on the nucleotide excision repair system by reducing DNA damage.</a:t>
            </a:r>
            <a:endParaRPr lang="en-US" dirty="0"/>
          </a:p>
        </p:txBody>
      </p:sp>
      <p:pic>
        <p:nvPicPr>
          <p:cNvPr id="35842" name="Picture 2" descr="Image result for melanin sun exposure"/>
          <p:cNvPicPr>
            <a:picLocks noChangeAspect="1" noChangeArrowheads="1"/>
          </p:cNvPicPr>
          <p:nvPr/>
        </p:nvPicPr>
        <p:blipFill>
          <a:blip r:embed="rId2" cstate="print"/>
          <a:srcRect b="7621"/>
          <a:stretch>
            <a:fillRect/>
          </a:stretch>
        </p:blipFill>
        <p:spPr bwMode="auto">
          <a:xfrm>
            <a:off x="1371600" y="1981200"/>
            <a:ext cx="5897156" cy="3810000"/>
          </a:xfrm>
          <a:prstGeom prst="rect">
            <a:avLst/>
          </a:prstGeom>
          <a:noFill/>
        </p:spPr>
      </p:pic>
      <p:sp>
        <p:nvSpPr>
          <p:cNvPr id="5" name="TextBox 4"/>
          <p:cNvSpPr txBox="1"/>
          <p:nvPr/>
        </p:nvSpPr>
        <p:spPr>
          <a:xfrm>
            <a:off x="5486400" y="1371600"/>
            <a:ext cx="3352800" cy="830997"/>
          </a:xfrm>
          <a:prstGeom prst="rect">
            <a:avLst/>
          </a:prstGeom>
          <a:noFill/>
        </p:spPr>
        <p:txBody>
          <a:bodyPr wrap="square" rtlCol="0">
            <a:spAutoFit/>
          </a:bodyPr>
          <a:lstStyle/>
          <a:p>
            <a:r>
              <a:rPr lang="en-US" sz="1600" i="1" dirty="0" smtClean="0">
                <a:solidFill>
                  <a:srgbClr val="FF0000"/>
                </a:solidFill>
              </a:rPr>
              <a:t>Question: </a:t>
            </a:r>
            <a:r>
              <a:rPr lang="en-US" sz="1600" dirty="0" smtClean="0">
                <a:solidFill>
                  <a:srgbClr val="FF0000"/>
                </a:solidFill>
              </a:rPr>
              <a:t>What happens when you have LOTS of sun exposure in a short amount of time?</a:t>
            </a:r>
            <a:endParaRPr lang="en-US" sz="16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Sunburn is Not a Burn</a:t>
            </a:r>
            <a:endParaRPr lang="en-US" dirty="0"/>
          </a:p>
        </p:txBody>
      </p:sp>
      <p:sp>
        <p:nvSpPr>
          <p:cNvPr id="3" name="Content Placeholder 2"/>
          <p:cNvSpPr>
            <a:spLocks noGrp="1"/>
          </p:cNvSpPr>
          <p:nvPr>
            <p:ph sz="quarter" idx="1"/>
          </p:nvPr>
        </p:nvSpPr>
        <p:spPr>
          <a:xfrm>
            <a:off x="457200" y="5410200"/>
            <a:ext cx="7467600" cy="1371600"/>
          </a:xfrm>
        </p:spPr>
        <p:txBody>
          <a:bodyPr>
            <a:normAutofit fontScale="85000" lnSpcReduction="20000"/>
          </a:bodyPr>
          <a:lstStyle/>
          <a:p>
            <a:pPr>
              <a:buNone/>
            </a:pPr>
            <a:r>
              <a:rPr lang="en-US" dirty="0" smtClean="0"/>
              <a:t>Because the sun is hot and because the skin turns red and blisters, it is a common misconception that sunburn is caused by excessive heat. In fact, sunburn results when excessive DNA damage activates p53, which in turn activates apoptosis.</a:t>
            </a:r>
            <a:endParaRPr lang="en-US" dirty="0"/>
          </a:p>
        </p:txBody>
      </p:sp>
      <p:pic>
        <p:nvPicPr>
          <p:cNvPr id="43010" name="Picture 2" descr="Image result for weird sunburns"/>
          <p:cNvPicPr>
            <a:picLocks noChangeAspect="1" noChangeArrowheads="1"/>
          </p:cNvPicPr>
          <p:nvPr/>
        </p:nvPicPr>
        <p:blipFill>
          <a:blip r:embed="rId2" cstate="print"/>
          <a:srcRect/>
          <a:stretch>
            <a:fillRect/>
          </a:stretch>
        </p:blipFill>
        <p:spPr bwMode="auto">
          <a:xfrm>
            <a:off x="1143000" y="1905000"/>
            <a:ext cx="2438400" cy="2879579"/>
          </a:xfrm>
          <a:prstGeom prst="rect">
            <a:avLst/>
          </a:prstGeom>
          <a:noFill/>
        </p:spPr>
      </p:pic>
      <p:pic>
        <p:nvPicPr>
          <p:cNvPr id="43012" name="Picture 4" descr="Image result for uv p53"/>
          <p:cNvPicPr>
            <a:picLocks noChangeAspect="1" noChangeArrowheads="1"/>
          </p:cNvPicPr>
          <p:nvPr/>
        </p:nvPicPr>
        <p:blipFill>
          <a:blip r:embed="rId3" cstate="print"/>
          <a:srcRect/>
          <a:stretch>
            <a:fillRect/>
          </a:stretch>
        </p:blipFill>
        <p:spPr bwMode="auto">
          <a:xfrm>
            <a:off x="4343400" y="1447800"/>
            <a:ext cx="3836077" cy="3581400"/>
          </a:xfrm>
          <a:prstGeom prst="rect">
            <a:avLst/>
          </a:prstGeom>
          <a:noFill/>
        </p:spPr>
      </p:pic>
      <p:sp>
        <p:nvSpPr>
          <p:cNvPr id="7" name="TextBox 6"/>
          <p:cNvSpPr txBox="1"/>
          <p:nvPr/>
        </p:nvSpPr>
        <p:spPr>
          <a:xfrm>
            <a:off x="5257800" y="381000"/>
            <a:ext cx="3352800" cy="584775"/>
          </a:xfrm>
          <a:prstGeom prst="rect">
            <a:avLst/>
          </a:prstGeom>
          <a:noFill/>
        </p:spPr>
        <p:txBody>
          <a:bodyPr wrap="square" rtlCol="0">
            <a:spAutoFit/>
          </a:bodyPr>
          <a:lstStyle/>
          <a:p>
            <a:r>
              <a:rPr lang="en-US" sz="1600" i="1" dirty="0" smtClean="0">
                <a:solidFill>
                  <a:srgbClr val="FF0000"/>
                </a:solidFill>
              </a:rPr>
              <a:t>Question: </a:t>
            </a:r>
            <a:r>
              <a:rPr lang="en-US" sz="1600" dirty="0" smtClean="0">
                <a:solidFill>
                  <a:srgbClr val="FF0000"/>
                </a:solidFill>
              </a:rPr>
              <a:t>Why would so much UV lead to apoptosis?</a:t>
            </a:r>
            <a:endParaRPr lang="en-US" sz="16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57200" y="5638800"/>
            <a:ext cx="7467600" cy="1066800"/>
          </a:xfrm>
        </p:spPr>
        <p:txBody>
          <a:bodyPr>
            <a:normAutofit fontScale="77500" lnSpcReduction="20000"/>
          </a:bodyPr>
          <a:lstStyle/>
          <a:p>
            <a:pPr>
              <a:buNone/>
            </a:pPr>
            <a:r>
              <a:rPr lang="en-US" dirty="0" smtClean="0"/>
              <a:t>In this study, mice homozygous for a p53 mutation (-/-), </a:t>
            </a:r>
            <a:r>
              <a:rPr lang="en-US" dirty="0" err="1" smtClean="0"/>
              <a:t>heterozygotes</a:t>
            </a:r>
            <a:r>
              <a:rPr lang="en-US" dirty="0" smtClean="0"/>
              <a:t> (-/+) or wild-type (+/+) were exposed to UVB radiation 3 times per week for 30 weeks. Interpret the results on this experiment.</a:t>
            </a:r>
            <a:endParaRPr lang="en-US" dirty="0"/>
          </a:p>
        </p:txBody>
      </p:sp>
      <p:pic>
        <p:nvPicPr>
          <p:cNvPr id="44034" name="Picture 2" descr="figure2"/>
          <p:cNvPicPr>
            <a:picLocks noChangeAspect="1" noChangeArrowheads="1"/>
          </p:cNvPicPr>
          <p:nvPr/>
        </p:nvPicPr>
        <p:blipFill>
          <a:blip r:embed="rId2" cstate="print"/>
          <a:srcRect/>
          <a:stretch>
            <a:fillRect/>
          </a:stretch>
        </p:blipFill>
        <p:spPr bwMode="auto">
          <a:xfrm>
            <a:off x="2057400" y="1752600"/>
            <a:ext cx="4362450" cy="3212348"/>
          </a:xfrm>
          <a:prstGeom prst="rect">
            <a:avLst/>
          </a:prstGeom>
          <a:noFill/>
        </p:spPr>
      </p:pic>
      <p:sp>
        <p:nvSpPr>
          <p:cNvPr id="5" name="Rectangle 4"/>
          <p:cNvSpPr/>
          <p:nvPr/>
        </p:nvSpPr>
        <p:spPr>
          <a:xfrm>
            <a:off x="4191000" y="152400"/>
            <a:ext cx="4572000" cy="523220"/>
          </a:xfrm>
          <a:prstGeom prst="rect">
            <a:avLst/>
          </a:prstGeom>
        </p:spPr>
        <p:txBody>
          <a:bodyPr wrap="square">
            <a:spAutoFit/>
          </a:bodyPr>
          <a:lstStyle/>
          <a:p>
            <a:r>
              <a:rPr lang="en-US" sz="1000" dirty="0"/>
              <a:t>Jiang, W., </a:t>
            </a:r>
            <a:r>
              <a:rPr lang="en-US" sz="1000" dirty="0" err="1"/>
              <a:t>Ananthaswamy</a:t>
            </a:r>
            <a:r>
              <a:rPr lang="en-US" sz="1000" dirty="0"/>
              <a:t>, H. N., Muller, H. K., &amp; </a:t>
            </a:r>
            <a:r>
              <a:rPr lang="en-US" sz="1000" dirty="0" err="1"/>
              <a:t>Kripke</a:t>
            </a:r>
            <a:r>
              <a:rPr lang="en-US" sz="1000" dirty="0"/>
              <a:t>, M. </a:t>
            </a:r>
            <a:r>
              <a:rPr lang="en-US" sz="1000" dirty="0" smtClean="0"/>
              <a:t>L. (1999</a:t>
            </a:r>
            <a:r>
              <a:rPr lang="en-US" sz="1000" dirty="0"/>
              <a:t>).  </a:t>
            </a:r>
            <a:r>
              <a:rPr lang="en-US" sz="1000" i="1" dirty="0"/>
              <a:t>Oncogene,18</a:t>
            </a:r>
            <a:r>
              <a:rPr lang="en-US" sz="1000" dirty="0"/>
              <a:t>(29), 4247-4253</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Melanoma is Cancer of </a:t>
            </a:r>
            <a:r>
              <a:rPr lang="en-US" dirty="0" err="1" smtClean="0"/>
              <a:t>Melanotcytes</a:t>
            </a:r>
            <a:endParaRPr lang="en-US" dirty="0"/>
          </a:p>
        </p:txBody>
      </p:sp>
      <p:sp>
        <p:nvSpPr>
          <p:cNvPr id="3" name="Content Placeholder 2"/>
          <p:cNvSpPr>
            <a:spLocks noGrp="1"/>
          </p:cNvSpPr>
          <p:nvPr>
            <p:ph sz="quarter" idx="1"/>
          </p:nvPr>
        </p:nvSpPr>
        <p:spPr>
          <a:xfrm>
            <a:off x="457200" y="5486400"/>
            <a:ext cx="7467600" cy="1143000"/>
          </a:xfrm>
        </p:spPr>
        <p:txBody>
          <a:bodyPr>
            <a:normAutofit fontScale="85000" lnSpcReduction="20000"/>
          </a:bodyPr>
          <a:lstStyle/>
          <a:p>
            <a:pPr>
              <a:buNone/>
            </a:pPr>
            <a:r>
              <a:rPr lang="en-US" dirty="0" smtClean="0"/>
              <a:t>The first historical descriptions of melanoma came from the great Greek physician Hippocrates (460 – 375 BCE). The word melanoma comes from the Greek </a:t>
            </a:r>
            <a:r>
              <a:rPr lang="en-US" i="1" dirty="0" err="1" smtClean="0"/>
              <a:t>melas</a:t>
            </a:r>
            <a:r>
              <a:rPr lang="en-US" dirty="0" smtClean="0"/>
              <a:t> (dark), and </a:t>
            </a:r>
            <a:r>
              <a:rPr lang="en-US" i="1" dirty="0" err="1" smtClean="0"/>
              <a:t>oma</a:t>
            </a:r>
            <a:r>
              <a:rPr lang="en-US" dirty="0" smtClean="0"/>
              <a:t> (tumor).</a:t>
            </a:r>
            <a:endParaRPr lang="en-US" dirty="0"/>
          </a:p>
        </p:txBody>
      </p:sp>
      <p:pic>
        <p:nvPicPr>
          <p:cNvPr id="28674" name="Picture 2" descr="Image result for hippocrates"/>
          <p:cNvPicPr>
            <a:picLocks noChangeAspect="1" noChangeArrowheads="1"/>
          </p:cNvPicPr>
          <p:nvPr/>
        </p:nvPicPr>
        <p:blipFill>
          <a:blip r:embed="rId2" cstate="print"/>
          <a:srcRect/>
          <a:stretch>
            <a:fillRect/>
          </a:stretch>
        </p:blipFill>
        <p:spPr bwMode="auto">
          <a:xfrm>
            <a:off x="2133600" y="1828800"/>
            <a:ext cx="2303104" cy="3381375"/>
          </a:xfrm>
          <a:prstGeom prst="rect">
            <a:avLst/>
          </a:prstGeom>
          <a:noFill/>
        </p:spPr>
      </p:pic>
      <p:pic>
        <p:nvPicPr>
          <p:cNvPr id="28676" name="Picture 4" descr="Image result for melanoma"/>
          <p:cNvPicPr>
            <a:picLocks noChangeAspect="1" noChangeArrowheads="1"/>
          </p:cNvPicPr>
          <p:nvPr/>
        </p:nvPicPr>
        <p:blipFill>
          <a:blip r:embed="rId3" cstate="print"/>
          <a:srcRect/>
          <a:stretch>
            <a:fillRect/>
          </a:stretch>
        </p:blipFill>
        <p:spPr bwMode="auto">
          <a:xfrm>
            <a:off x="5181600" y="2133600"/>
            <a:ext cx="2857500" cy="19907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3807</TotalTime>
  <Words>3826</Words>
  <Application>Microsoft Macintosh PowerPoint</Application>
  <PresentationFormat>On-screen Show (4:3)</PresentationFormat>
  <Paragraphs>196</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Oriel</vt:lpstr>
      <vt:lpstr>Environmental Cancers</vt:lpstr>
      <vt:lpstr>Melanoma</vt:lpstr>
      <vt:lpstr>Melanocytes Produce Melanin</vt:lpstr>
      <vt:lpstr>The Sun vs. The Skin</vt:lpstr>
      <vt:lpstr>DNA Repair is a Pretty Good Solution</vt:lpstr>
      <vt:lpstr>Melanin Protects from the Sun</vt:lpstr>
      <vt:lpstr>Sunburn is Not a Burn</vt:lpstr>
      <vt:lpstr>Problem</vt:lpstr>
      <vt:lpstr>Melanoma is Cancer of Melanotcytes</vt:lpstr>
      <vt:lpstr>As Long as We’ve Had Skin, We’ve Had Melanoma</vt:lpstr>
      <vt:lpstr>It Took Some Time to Figure Out the Cause of Melanoma</vt:lpstr>
      <vt:lpstr>This Type of Map Helped Determine the Cause</vt:lpstr>
      <vt:lpstr>Problem</vt:lpstr>
      <vt:lpstr>Problem</vt:lpstr>
      <vt:lpstr>Problem</vt:lpstr>
      <vt:lpstr>Problem</vt:lpstr>
      <vt:lpstr>Most Melanomas Involve a Mutation in the BRAF Gene</vt:lpstr>
      <vt:lpstr>Xeroderma Pigmentosum is a Hereditary Disorder Which Increases Melanoma Incidence</vt:lpstr>
      <vt:lpstr>Problem</vt:lpstr>
      <vt:lpstr>Problem</vt:lpstr>
      <vt:lpstr>Problem</vt:lpstr>
      <vt:lpstr>The Sun Makes Vitamin D</vt:lpstr>
      <vt:lpstr>Problem</vt:lpstr>
      <vt:lpstr>Problem</vt:lpstr>
      <vt:lpstr>Vemurafenib is a Therapy for Melanoma</vt:lpstr>
      <vt:lpstr>Problem</vt:lpstr>
      <vt:lpstr>Lung Cancer</vt:lpstr>
      <vt:lpstr>Lungs</vt:lpstr>
      <vt:lpstr>Lung Cancer</vt:lpstr>
      <vt:lpstr>There is Almost No Lung Cancer in History</vt:lpstr>
      <vt:lpstr>World War I </vt:lpstr>
      <vt:lpstr>Anything Boys Can Do…</vt:lpstr>
      <vt:lpstr>Nazis Got Exactly One Thing Right</vt:lpstr>
      <vt:lpstr>The Good Guys Figure it Out</vt:lpstr>
      <vt:lpstr>Problem</vt:lpstr>
      <vt:lpstr>Tobacco Smoke Contains &gt;60 Known Carcinogens</vt:lpstr>
      <vt:lpstr>Most Smoking-Derived Cancers Involve EGFR Mutation</vt:lpstr>
      <vt:lpstr>Problem</vt:lpstr>
      <vt:lpstr>Tarceva (Erlotinib) is a Therapy for Lung Cancer</vt:lpstr>
      <vt:lpstr>Problem</vt:lpstr>
      <vt:lpstr>It’s Working!</vt:lpstr>
      <vt:lpstr>So…Smoking is Over, Right?</vt:lpstr>
      <vt:lpstr>There are Other Ways to Get Lung Cancers</vt:lpstr>
      <vt:lpstr>Mining Has Long Been Associated with Lung Disease</vt:lpstr>
      <vt:lpstr>Uranium Miners Died in Droves</vt:lpstr>
      <vt:lpstr>Radon is the Culprit</vt:lpstr>
      <vt:lpstr>Radon Produces Ionizing Radiation</vt:lpstr>
      <vt:lpstr>Problem</vt:lpstr>
      <vt:lpstr>Bulldogs…We Have Radon</vt:lpstr>
      <vt:lpstr>Radon-Derived Lung Cancer Often Show an EML4-ALK Fusion</vt:lpstr>
      <vt:lpstr>A Closer Look</vt:lpstr>
      <vt:lpstr>Problem</vt:lpstr>
      <vt:lpstr>A Double-Whammy</vt:lpstr>
      <vt:lpstr>Result?</vt:lpstr>
      <vt:lpstr>Problem</vt:lpstr>
      <vt:lpstr>Problem</vt:lpstr>
      <vt:lpstr>Alectinib is a Targeted Therapy for EML4-ALK Derived Lung Cancer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Cancers</dc:title>
  <dc:creator>Windows User</dc:creator>
  <cp:lastModifiedBy>Sue Wick</cp:lastModifiedBy>
  <cp:revision>60</cp:revision>
  <dcterms:created xsi:type="dcterms:W3CDTF">2019-08-08T14:33:41Z</dcterms:created>
  <dcterms:modified xsi:type="dcterms:W3CDTF">2020-08-19T14:54:44Z</dcterms:modified>
</cp:coreProperties>
</file>